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80" r:id="rId7"/>
    <p:sldId id="264" r:id="rId8"/>
    <p:sldId id="278" r:id="rId9"/>
    <p:sldId id="263" r:id="rId10"/>
    <p:sldId id="266" r:id="rId11"/>
    <p:sldId id="273" r:id="rId12"/>
    <p:sldId id="277" r:id="rId13"/>
    <p:sldId id="276" r:id="rId14"/>
    <p:sldId id="279" r:id="rId15"/>
  </p:sldIdLst>
  <p:sldSz cx="12192000" cy="6858000"/>
  <p:notesSz cx="12192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480" y="1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887975" y="1055623"/>
            <a:ext cx="2416048" cy="4521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FF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92000" cy="6857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3528" y="258013"/>
            <a:ext cx="2689225" cy="452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99259" y="2524555"/>
            <a:ext cx="8556625" cy="3286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1metodist.ru/#/document/97/503026/dfas43upb2/" TargetMode="External"/><Relationship Id="rId2" Type="http://schemas.openxmlformats.org/officeDocument/2006/relationships/hyperlink" Target="https://1metodist.ru/#/document/99/499057887/XA00MD62NP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.stvospitatel.ru/npd-doc?npmid=97&amp;npid=503026&amp;anchor=dfasnn4hb6#dfasnn4hb6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1metodist.ru/#/document/97/509699/dfas8h8il0/" TargetMode="External"/><Relationship Id="rId2" Type="http://schemas.openxmlformats.org/officeDocument/2006/relationships/hyperlink" Target="https://1metodist.ru/#/document/97/503026/dfas7esy8f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e.stvospitatel.ru/npd-doc?npmid=97&amp;npid=503026&amp;anchor=dfasz7vlzg#dfasz7vlz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1metodist.ru/#/document/97/503026/dfasn8kz5f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1metodist.ru/#/document/97/509699/dfas5nmo2w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51406" y="2133600"/>
            <a:ext cx="10328275" cy="101245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7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800" b="1" spc="-5" dirty="0">
                <a:latin typeface="Times New Roman"/>
                <a:cs typeface="Times New Roman"/>
              </a:rPr>
              <a:t>ТЕМА:</a:t>
            </a:r>
            <a:r>
              <a:rPr sz="2800" b="1" spc="5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«ПЕДАГОГИЧЕСКАЯ</a:t>
            </a:r>
            <a:r>
              <a:rPr sz="2800" b="1" spc="6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ДИАГНОСТИКА</a:t>
            </a:r>
            <a:r>
              <a:rPr sz="2800" b="1" spc="4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ПО</a:t>
            </a:r>
            <a:r>
              <a:rPr sz="2800" b="1" dirty="0">
                <a:latin typeface="Times New Roman"/>
                <a:cs typeface="Times New Roman"/>
              </a:rPr>
              <a:t> </a:t>
            </a:r>
            <a:r>
              <a:rPr sz="2800" b="1" spc="10" dirty="0">
                <a:latin typeface="Times New Roman"/>
                <a:cs typeface="Times New Roman"/>
              </a:rPr>
              <a:t>ФОП</a:t>
            </a:r>
            <a:r>
              <a:rPr sz="2800" b="1" spc="-70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Times New Roman"/>
                <a:cs typeface="Times New Roman"/>
              </a:rPr>
              <a:t>ДО»</a:t>
            </a:r>
            <a:endParaRPr sz="2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057" y="2"/>
            <a:ext cx="12191999" cy="6857998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49502" cy="198348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CDCAB01A-A1D4-B37A-29E7-37804ECC9E3F}"/>
              </a:ext>
            </a:extLst>
          </p:cNvPr>
          <p:cNvSpPr txBox="1"/>
          <p:nvPr/>
        </p:nvSpPr>
        <p:spPr>
          <a:xfrm>
            <a:off x="2743200" y="304800"/>
            <a:ext cx="615666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анализе  используются универсальные маркеры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7E2CAA4A-EBA0-9559-3B46-ABC8D46FFD8A}"/>
              </a:ext>
            </a:extLst>
          </p:cNvPr>
          <p:cNvSpPr txBox="1"/>
          <p:nvPr/>
        </p:nvSpPr>
        <p:spPr>
          <a:xfrm>
            <a:off x="1676400" y="1828800"/>
            <a:ext cx="92964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«обычно»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(+)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означает, что данный показатель является типичным, характерным для ребенка, проявляется у него чаще всего;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«изредка»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(+-)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означает, что данный показатель не характерен для ребенка, но проявляется в его деятельности и/или поведении время от времени;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«никогда»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(-)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означает, что данный показатель не проявляется в деятельности и поведении ребенка.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80969" y="738581"/>
            <a:ext cx="6013450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pc="-10" dirty="0">
                <a:solidFill>
                  <a:srgbClr val="212121"/>
                </a:solidFill>
              </a:rPr>
              <a:t>Фиксация итогов мониторинга</a:t>
            </a:r>
            <a:endParaRPr spc="-75" dirty="0">
              <a:solidFill>
                <a:srgbClr val="212121"/>
              </a:solidFill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="" xmlns:a16="http://schemas.microsoft.com/office/drawing/2014/main" id="{D3D44D96-A3D6-C4C2-816C-87C7FE8338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5624924"/>
              </p:ext>
            </p:extLst>
          </p:nvPr>
        </p:nvGraphicFramePr>
        <p:xfrm>
          <a:off x="838200" y="1524000"/>
          <a:ext cx="9502774" cy="5083909"/>
        </p:xfrm>
        <a:graphic>
          <a:graphicData uri="http://schemas.openxmlformats.org/drawingml/2006/table">
            <a:tbl>
              <a:tblPr/>
              <a:tblGrid>
                <a:gridCol w="241256">
                  <a:extLst>
                    <a:ext uri="{9D8B030D-6E8A-4147-A177-3AD203B41FA5}">
                      <a16:colId xmlns="" xmlns:a16="http://schemas.microsoft.com/office/drawing/2014/main" val="2658304620"/>
                    </a:ext>
                  </a:extLst>
                </a:gridCol>
                <a:gridCol w="1889832">
                  <a:extLst>
                    <a:ext uri="{9D8B030D-6E8A-4147-A177-3AD203B41FA5}">
                      <a16:colId xmlns="" xmlns:a16="http://schemas.microsoft.com/office/drawing/2014/main" val="3547534149"/>
                    </a:ext>
                  </a:extLst>
                </a:gridCol>
                <a:gridCol w="562929">
                  <a:extLst>
                    <a:ext uri="{9D8B030D-6E8A-4147-A177-3AD203B41FA5}">
                      <a16:colId xmlns="" xmlns:a16="http://schemas.microsoft.com/office/drawing/2014/main" val="2734283822"/>
                    </a:ext>
                  </a:extLst>
                </a:gridCol>
                <a:gridCol w="562929">
                  <a:extLst>
                    <a:ext uri="{9D8B030D-6E8A-4147-A177-3AD203B41FA5}">
                      <a16:colId xmlns="" xmlns:a16="http://schemas.microsoft.com/office/drawing/2014/main" val="1176093101"/>
                    </a:ext>
                  </a:extLst>
                </a:gridCol>
                <a:gridCol w="629944">
                  <a:extLst>
                    <a:ext uri="{9D8B030D-6E8A-4147-A177-3AD203B41FA5}">
                      <a16:colId xmlns="" xmlns:a16="http://schemas.microsoft.com/office/drawing/2014/main" val="1598558373"/>
                    </a:ext>
                  </a:extLst>
                </a:gridCol>
                <a:gridCol w="603138">
                  <a:extLst>
                    <a:ext uri="{9D8B030D-6E8A-4147-A177-3AD203B41FA5}">
                      <a16:colId xmlns="" xmlns:a16="http://schemas.microsoft.com/office/drawing/2014/main" val="1608114458"/>
                    </a:ext>
                  </a:extLst>
                </a:gridCol>
                <a:gridCol w="673504">
                  <a:extLst>
                    <a:ext uri="{9D8B030D-6E8A-4147-A177-3AD203B41FA5}">
                      <a16:colId xmlns="" xmlns:a16="http://schemas.microsoft.com/office/drawing/2014/main" val="985195068"/>
                    </a:ext>
                  </a:extLst>
                </a:gridCol>
                <a:gridCol w="629944">
                  <a:extLst>
                    <a:ext uri="{9D8B030D-6E8A-4147-A177-3AD203B41FA5}">
                      <a16:colId xmlns="" xmlns:a16="http://schemas.microsoft.com/office/drawing/2014/main" val="255418630"/>
                    </a:ext>
                  </a:extLst>
                </a:gridCol>
                <a:gridCol w="633295">
                  <a:extLst>
                    <a:ext uri="{9D8B030D-6E8A-4147-A177-3AD203B41FA5}">
                      <a16:colId xmlns="" xmlns:a16="http://schemas.microsoft.com/office/drawing/2014/main" val="3646828504"/>
                    </a:ext>
                  </a:extLst>
                </a:gridCol>
                <a:gridCol w="633295">
                  <a:extLst>
                    <a:ext uri="{9D8B030D-6E8A-4147-A177-3AD203B41FA5}">
                      <a16:colId xmlns="" xmlns:a16="http://schemas.microsoft.com/office/drawing/2014/main" val="2336014010"/>
                    </a:ext>
                  </a:extLst>
                </a:gridCol>
                <a:gridCol w="629944">
                  <a:extLst>
                    <a:ext uri="{9D8B030D-6E8A-4147-A177-3AD203B41FA5}">
                      <a16:colId xmlns="" xmlns:a16="http://schemas.microsoft.com/office/drawing/2014/main" val="3976520057"/>
                    </a:ext>
                  </a:extLst>
                </a:gridCol>
                <a:gridCol w="593085">
                  <a:extLst>
                    <a:ext uri="{9D8B030D-6E8A-4147-A177-3AD203B41FA5}">
                      <a16:colId xmlns="" xmlns:a16="http://schemas.microsoft.com/office/drawing/2014/main" val="3347784322"/>
                    </a:ext>
                  </a:extLst>
                </a:gridCol>
                <a:gridCol w="616541">
                  <a:extLst>
                    <a:ext uri="{9D8B030D-6E8A-4147-A177-3AD203B41FA5}">
                      <a16:colId xmlns="" xmlns:a16="http://schemas.microsoft.com/office/drawing/2014/main" val="4284909046"/>
                    </a:ext>
                  </a:extLst>
                </a:gridCol>
                <a:gridCol w="603138">
                  <a:extLst>
                    <a:ext uri="{9D8B030D-6E8A-4147-A177-3AD203B41FA5}">
                      <a16:colId xmlns="" xmlns:a16="http://schemas.microsoft.com/office/drawing/2014/main" val="2115170815"/>
                    </a:ext>
                  </a:extLst>
                </a:gridCol>
              </a:tblGrid>
              <a:tr h="346421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528474795"/>
                  </a:ext>
                </a:extLst>
              </a:tr>
              <a:tr h="643480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3">
                  <a:txBody>
                    <a:bodyPr/>
                    <a:lstStyle/>
                    <a:p>
                      <a:pPr marL="285750" indent="-2857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8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 </a:t>
                      </a:r>
                      <a:r>
                        <a:rPr lang="ru-RU" sz="1800" b="1" i="0" u="none" strike="noStrike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зеленый</a:t>
                      </a:r>
                      <a:r>
                        <a:rPr lang="ru-RU" sz="1800" b="0" i="0" u="none" strike="noStrike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ru-RU" sz="18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ребенок </a:t>
                      </a:r>
                      <a:r>
                        <a:rPr lang="ru-RU" sz="18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полностью достиг типичных возрастных характеристик</a:t>
                      </a:r>
                      <a:r>
                        <a:rPr lang="ru-RU" sz="18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все показатели часто  проявляются в деятельности , отмечается самостоятельность в выполнении действий, ребенок проявляет активность , инициативу в той или иной деятельности </a:t>
                      </a: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2438200"/>
                  </a:ext>
                </a:extLst>
              </a:tr>
              <a:tr h="375290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gridSpan="13">
                  <a:txBody>
                    <a:bodyPr/>
                    <a:lstStyle/>
                    <a:p>
                      <a:pPr marL="285750" indent="-2857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8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i="0" u="none" strike="noStrike" dirty="0">
                          <a:solidFill>
                            <a:srgbClr val="FFC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желтый</a:t>
                      </a:r>
                      <a:r>
                        <a:rPr lang="ru-RU" sz="1800" b="0" i="0" u="none" strike="noStrike" dirty="0">
                          <a:solidFill>
                            <a:srgbClr val="FFC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ru-RU" sz="18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ребенок </a:t>
                      </a:r>
                      <a:r>
                        <a:rPr lang="ru-RU" sz="18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частично достиг возрастных характеристик, </a:t>
                      </a:r>
                      <a:r>
                        <a:rPr lang="ru-RU" sz="18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  проявляются нестабильно, время от времени, неустойчиво,</a:t>
                      </a:r>
                      <a:r>
                        <a:rPr lang="ru-RU" sz="18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ребенок выполняет действия с помощью взрослого, редко проявляет самостоятельность, активность и инициативу</a:t>
                      </a: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862447425"/>
                  </a:ext>
                </a:extLst>
              </a:tr>
              <a:tr h="288684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64226901"/>
                  </a:ext>
                </a:extLst>
              </a:tr>
              <a:tr h="268476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fontAlgn="b">
                        <a:buFont typeface="Wingdings" panose="05000000000000000000" pitchFamily="2" charset="2"/>
                        <a:buChar char="Ø"/>
                      </a:pP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853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405311794"/>
                  </a:ext>
                </a:extLst>
              </a:tr>
              <a:tr h="288684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gridSpan="13">
                  <a:txBody>
                    <a:bodyPr/>
                    <a:lstStyle/>
                    <a:p>
                      <a:pPr marL="285750" indent="-2857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8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 </a:t>
                      </a:r>
                      <a:r>
                        <a:rPr lang="ru-RU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красный: 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ребенок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не достиг возрастных характеристик по большинству показателей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8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 не проявляется в деятельности и поведении ребенка,  не проявляет самостоятельность и инициативу.</a:t>
                      </a:r>
                    </a:p>
                    <a:p>
                      <a:pPr marL="0" indent="0" algn="l" fontAlgn="b">
                        <a:buFont typeface="Wingdings" panose="05000000000000000000" pitchFamily="2" charset="2"/>
                        <a:buNone/>
                      </a:pP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36484825"/>
                  </a:ext>
                </a:extLst>
              </a:tr>
              <a:tr h="288684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818847321"/>
                  </a:ext>
                </a:extLst>
              </a:tr>
              <a:tr h="288684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gridSpan="13">
                  <a:txBody>
                    <a:bodyPr/>
                    <a:lstStyle/>
                    <a:p>
                      <a:pPr marL="285750" indent="-2857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8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синий:</a:t>
                      </a:r>
                      <a:r>
                        <a:rPr lang="ru-RU" sz="1800" b="0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8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ребенок  демонстрирует </a:t>
                      </a:r>
                      <a:r>
                        <a:rPr lang="ru-RU" sz="18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опережающее развитие</a:t>
                      </a:r>
                      <a:r>
                        <a:rPr lang="ru-RU" sz="18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все показатели проявляются раньше достижения возрастной нормы, и характерны для последующего возрастного периода</a:t>
                      </a: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76228486"/>
                  </a:ext>
                </a:extLst>
              </a:tr>
              <a:tr h="323663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44354155"/>
                  </a:ext>
                </a:extLst>
              </a:tr>
              <a:tr h="288684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355338607"/>
                  </a:ext>
                </a:extLst>
              </a:tr>
              <a:tr h="288684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44401691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52800" y="228600"/>
            <a:ext cx="5333999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pc="-70" dirty="0"/>
              <a:t> Результаты  диагностики </a:t>
            </a:r>
            <a:endParaRPr lang="ru-RU" spc="-25" dirty="0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69A4E116-C721-2F8B-BC56-569B6E5D706C}"/>
              </a:ext>
            </a:extLst>
          </p:cNvPr>
          <p:cNvSpPr txBox="1"/>
          <p:nvPr/>
        </p:nvSpPr>
        <p:spPr>
          <a:xfrm>
            <a:off x="1295400" y="990600"/>
            <a:ext cx="102108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использует чтобы: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rgbClr val="000000"/>
                </a:solidFill>
                <a:effectLst/>
                <a:latin typeface="PT Serif" panose="020A0603040505020204" pitchFamily="18" charset="-52"/>
              </a:rPr>
              <a:t>Оценить , насколько эффективно он работает с ребенком.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b="0" i="0" dirty="0">
              <a:solidFill>
                <a:srgbClr val="000000"/>
              </a:solidFill>
              <a:effectLst/>
              <a:latin typeface="PT Serif" panose="020A0603040505020204" pitchFamily="18" charset="-5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rgbClr val="000000"/>
                </a:solidFill>
                <a:effectLst/>
                <a:latin typeface="PT Serif" panose="020A0603040505020204" pitchFamily="18" charset="-52"/>
              </a:rPr>
              <a:t> Скорректировать педагогическую работу с дошкольником, чтобы он достиг планируемых результатов и показал высокий уровень освоения образовательной программы</a:t>
            </a:r>
          </a:p>
          <a:p>
            <a:r>
              <a:rPr lang="ru-RU" sz="2400" b="0" i="0" dirty="0">
                <a:solidFill>
                  <a:srgbClr val="000000"/>
                </a:solidFill>
                <a:effectLst/>
                <a:latin typeface="PT Serif" panose="020A0603040505020204" pitchFamily="18" charset="-52"/>
              </a:rPr>
              <a:t>(составить индивидуальные образовательные маршруты освоения ОП ДО детьми; своевременно внести изменения в планирование, содержание и организацию образовательной деятельности с детьми)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6528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3322" y="2072081"/>
            <a:ext cx="22682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70" dirty="0">
                <a:solidFill>
                  <a:srgbClr val="FF0000"/>
                </a:solidFill>
              </a:rPr>
              <a:t>ВНИ</a:t>
            </a:r>
            <a:r>
              <a:rPr spc="75" dirty="0">
                <a:solidFill>
                  <a:srgbClr val="FF0000"/>
                </a:solidFill>
              </a:rPr>
              <a:t>М</a:t>
            </a:r>
            <a:r>
              <a:rPr spc="70" dirty="0">
                <a:solidFill>
                  <a:srgbClr val="FF0000"/>
                </a:solidFill>
              </a:rPr>
              <a:t>АНИ</a:t>
            </a:r>
            <a:r>
              <a:rPr spc="-5" dirty="0">
                <a:solidFill>
                  <a:srgbClr val="FF0000"/>
                </a:solidFill>
              </a:rPr>
              <a:t>Е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81100" y="4648200"/>
            <a:ext cx="9829800" cy="12137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</a:pPr>
            <a:r>
              <a:rPr sz="2600" spc="-15" dirty="0" err="1">
                <a:solidFill>
                  <a:srgbClr val="212121"/>
                </a:solidFill>
                <a:latin typeface="Times New Roman"/>
                <a:cs typeface="Times New Roman"/>
              </a:rPr>
              <a:t>Контролирующий</a:t>
            </a:r>
            <a:r>
              <a:rPr sz="2600" spc="6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212121"/>
                </a:solidFill>
                <a:latin typeface="Times New Roman"/>
                <a:cs typeface="Times New Roman"/>
              </a:rPr>
              <a:t>орган</a:t>
            </a:r>
            <a:r>
              <a:rPr sz="26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600" spc="-20" dirty="0">
                <a:solidFill>
                  <a:srgbClr val="212121"/>
                </a:solidFill>
                <a:latin typeface="Times New Roman"/>
                <a:cs typeface="Times New Roman"/>
              </a:rPr>
              <a:t>может</a:t>
            </a:r>
            <a:r>
              <a:rPr sz="26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212121"/>
                </a:solidFill>
                <a:latin typeface="Times New Roman"/>
                <a:cs typeface="Times New Roman"/>
              </a:rPr>
              <a:t>запросить</a:t>
            </a:r>
            <a:r>
              <a:rPr sz="26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600" spc="-35" dirty="0">
                <a:solidFill>
                  <a:srgbClr val="212121"/>
                </a:solidFill>
                <a:latin typeface="Times New Roman"/>
                <a:cs typeface="Times New Roman"/>
              </a:rPr>
              <a:t>только</a:t>
            </a:r>
            <a:r>
              <a:rPr sz="26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212121"/>
                </a:solidFill>
                <a:latin typeface="Times New Roman"/>
                <a:cs typeface="Times New Roman"/>
              </a:rPr>
              <a:t>обобщенные </a:t>
            </a:r>
            <a:r>
              <a:rPr sz="26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600" spc="-30" dirty="0">
                <a:solidFill>
                  <a:srgbClr val="212121"/>
                </a:solidFill>
                <a:latin typeface="Times New Roman"/>
                <a:cs typeface="Times New Roman"/>
              </a:rPr>
              <a:t>результаты </a:t>
            </a:r>
            <a:r>
              <a:rPr sz="2600" dirty="0">
                <a:solidFill>
                  <a:srgbClr val="212121"/>
                </a:solidFill>
                <a:latin typeface="Times New Roman"/>
                <a:cs typeface="Times New Roman"/>
              </a:rPr>
              <a:t>диагностики, </a:t>
            </a:r>
            <a:r>
              <a:rPr sz="2600" spc="-15" dirty="0">
                <a:solidFill>
                  <a:srgbClr val="212121"/>
                </a:solidFill>
                <a:latin typeface="Times New Roman"/>
                <a:cs typeface="Times New Roman"/>
              </a:rPr>
              <a:t>то </a:t>
            </a:r>
            <a:r>
              <a:rPr sz="2600" spc="15" dirty="0">
                <a:solidFill>
                  <a:srgbClr val="212121"/>
                </a:solidFill>
                <a:latin typeface="Times New Roman"/>
                <a:cs typeface="Times New Roman"/>
              </a:rPr>
              <a:t>есть </a:t>
            </a:r>
            <a:r>
              <a:rPr sz="2600" spc="-10" dirty="0">
                <a:solidFill>
                  <a:srgbClr val="212121"/>
                </a:solidFill>
                <a:latin typeface="Times New Roman"/>
                <a:cs typeface="Times New Roman"/>
              </a:rPr>
              <a:t>средний </a:t>
            </a:r>
            <a:r>
              <a:rPr sz="2600" spc="-5" dirty="0">
                <a:solidFill>
                  <a:srgbClr val="212121"/>
                </a:solidFill>
                <a:latin typeface="Times New Roman"/>
                <a:cs typeface="Times New Roman"/>
              </a:rPr>
              <a:t>по </a:t>
            </a:r>
            <a:r>
              <a:rPr sz="2600" spc="-15" dirty="0">
                <a:solidFill>
                  <a:srgbClr val="212121"/>
                </a:solidFill>
                <a:latin typeface="Times New Roman"/>
                <a:cs typeface="Times New Roman"/>
              </a:rPr>
              <a:t>группе </a:t>
            </a:r>
            <a:r>
              <a:rPr sz="2600" dirty="0">
                <a:solidFill>
                  <a:srgbClr val="212121"/>
                </a:solidFill>
                <a:latin typeface="Times New Roman"/>
                <a:cs typeface="Times New Roman"/>
              </a:rPr>
              <a:t>или по </a:t>
            </a:r>
            <a:r>
              <a:rPr sz="2600" spc="-25" dirty="0">
                <a:solidFill>
                  <a:srgbClr val="212121"/>
                </a:solidFill>
                <a:latin typeface="Times New Roman"/>
                <a:cs typeface="Times New Roman"/>
              </a:rPr>
              <a:t>детскому </a:t>
            </a:r>
            <a:r>
              <a:rPr sz="26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600" spc="5" dirty="0">
                <a:solidFill>
                  <a:srgbClr val="212121"/>
                </a:solidFill>
                <a:latin typeface="Times New Roman"/>
                <a:cs typeface="Times New Roman"/>
              </a:rPr>
              <a:t>саду</a:t>
            </a:r>
            <a:r>
              <a:rPr sz="26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212121"/>
                </a:solidFill>
                <a:latin typeface="Times New Roman"/>
                <a:cs typeface="Times New Roman"/>
              </a:rPr>
              <a:t>уровень</a:t>
            </a:r>
            <a:r>
              <a:rPr sz="26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600" spc="5" dirty="0">
                <a:solidFill>
                  <a:srgbClr val="212121"/>
                </a:solidFill>
                <a:latin typeface="Times New Roman"/>
                <a:cs typeface="Times New Roman"/>
              </a:rPr>
              <a:t>освоения</a:t>
            </a:r>
            <a:r>
              <a:rPr sz="26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212121"/>
                </a:solidFill>
                <a:latin typeface="Times New Roman"/>
                <a:cs typeface="Times New Roman"/>
              </a:rPr>
              <a:t>ОП</a:t>
            </a:r>
            <a:r>
              <a:rPr sz="26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212121"/>
                </a:solidFill>
                <a:latin typeface="Times New Roman"/>
                <a:cs typeface="Times New Roman"/>
              </a:rPr>
              <a:t>ДО.</a:t>
            </a:r>
            <a:endParaRPr sz="2600" dirty="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7639" y="114300"/>
            <a:ext cx="1328166" cy="181584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53324C49-66C5-EAEC-00BB-2D379E457641}"/>
              </a:ext>
            </a:extLst>
          </p:cNvPr>
          <p:cNvSpPr txBox="1"/>
          <p:nvPr/>
        </p:nvSpPr>
        <p:spPr>
          <a:xfrm>
            <a:off x="5181600" y="870972"/>
            <a:ext cx="64770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Карты развития, протоколы, записи являются рабочими материалами педагога и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подлежат проверке.</a:t>
            </a:r>
          </a:p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Их форма и способ ведения выбирается ДОО и закрепляются локальными актами.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6BB67BB-93A8-C5FA-EAD5-6D7F13B36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9400" y="152400"/>
            <a:ext cx="5902072" cy="430887"/>
          </a:xfrm>
        </p:spPr>
        <p:txBody>
          <a:bodyPr/>
          <a:lstStyle/>
          <a:p>
            <a:pPr algn="ctr"/>
            <a:r>
              <a:rPr lang="ru-RU" dirty="0"/>
              <a:t>Психологическая диагностика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43F299D0-6623-3155-C8DD-991366EF3B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0" y="1224106"/>
            <a:ext cx="8556625" cy="3693319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Психологическая диагностика развития детей (выявление и изучение индивидуально-психологических особенностей детей), проводится квалифицированными специалистами (педагогами-психологами, психологами)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Участие ребенка в психологической диагностике допускается только с согласия его родителей.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психологической диагностики могут использоваться для решения задач психологического сопровождения и проведения квалифицированной коррекции развития детей.</a:t>
            </a:r>
          </a:p>
        </p:txBody>
      </p:sp>
    </p:spTree>
    <p:extLst>
      <p:ext uri="{BB962C8B-B14F-4D97-AF65-F5344CB8AC3E}">
        <p14:creationId xmlns:p14="http://schemas.microsoft.com/office/powerpoint/2010/main" val="1493903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03014" y="550874"/>
            <a:ext cx="35890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90" dirty="0"/>
              <a:t>ЗАЧЕМ</a:t>
            </a:r>
            <a:r>
              <a:rPr spc="-80" dirty="0"/>
              <a:t> </a:t>
            </a:r>
            <a:r>
              <a:rPr spc="-25" dirty="0"/>
              <a:t>ПРОВОДИТЬ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80133" y="1459483"/>
            <a:ext cx="9092565" cy="4323080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428625" marR="420370" algn="ctr">
              <a:lnSpc>
                <a:spcPts val="2810"/>
              </a:lnSpc>
              <a:spcBef>
                <a:spcPts val="455"/>
              </a:spcBef>
            </a:pPr>
            <a:r>
              <a:rPr sz="2600" spc="-5" dirty="0">
                <a:latin typeface="Times New Roman"/>
                <a:cs typeface="Times New Roman"/>
              </a:rPr>
              <a:t>Организацию </a:t>
            </a:r>
            <a:r>
              <a:rPr sz="2600" dirty="0">
                <a:latin typeface="Times New Roman"/>
                <a:cs typeface="Times New Roman"/>
              </a:rPr>
              <a:t>и </a:t>
            </a:r>
            <a:r>
              <a:rPr sz="2600" spc="-10" dirty="0">
                <a:latin typeface="Times New Roman"/>
                <a:cs typeface="Times New Roman"/>
              </a:rPr>
              <a:t>проведение </a:t>
            </a:r>
            <a:r>
              <a:rPr sz="2600" spc="-15" dirty="0">
                <a:latin typeface="Times New Roman"/>
                <a:cs typeface="Times New Roman"/>
              </a:rPr>
              <a:t>педагогической </a:t>
            </a:r>
            <a:r>
              <a:rPr sz="2600" dirty="0">
                <a:latin typeface="Times New Roman"/>
                <a:cs typeface="Times New Roman"/>
              </a:rPr>
              <a:t>диагностики в </a:t>
            </a:r>
            <a:r>
              <a:rPr sz="2600" spc="-6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возрастных</a:t>
            </a:r>
            <a:r>
              <a:rPr sz="2600" spc="-5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группах</a:t>
            </a:r>
            <a:r>
              <a:rPr sz="2600" spc="-50" dirty="0">
                <a:latin typeface="Times New Roman"/>
                <a:cs typeface="Times New Roman"/>
              </a:rPr>
              <a:t> </a:t>
            </a:r>
            <a:r>
              <a:rPr sz="2600" spc="-20" dirty="0">
                <a:latin typeface="Times New Roman"/>
                <a:cs typeface="Times New Roman"/>
              </a:rPr>
              <a:t>регулируют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ФГОС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ДО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и </a:t>
            </a:r>
            <a:r>
              <a:rPr sz="2600" spc="5" dirty="0">
                <a:latin typeface="Times New Roman"/>
                <a:cs typeface="Times New Roman"/>
              </a:rPr>
              <a:t>ФОП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ДО</a:t>
            </a:r>
            <a:endParaRPr sz="2600">
              <a:latin typeface="Times New Roman"/>
              <a:cs typeface="Times New Roman"/>
            </a:endParaRPr>
          </a:p>
          <a:p>
            <a:pPr marL="2540" algn="ctr">
              <a:lnSpc>
                <a:spcPct val="100000"/>
              </a:lnSpc>
              <a:spcBef>
                <a:spcPts val="655"/>
              </a:spcBef>
            </a:pPr>
            <a:r>
              <a:rPr sz="2600" spc="-5" dirty="0">
                <a:solidFill>
                  <a:srgbClr val="006FC0"/>
                </a:solidFill>
                <a:latin typeface="Times New Roman"/>
                <a:cs typeface="Times New Roman"/>
              </a:rPr>
              <a:t>(</a:t>
            </a:r>
            <a:r>
              <a:rPr sz="26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п. </a:t>
            </a:r>
            <a:r>
              <a:rPr sz="2600" u="heavy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3.2.3</a:t>
            </a:r>
            <a:r>
              <a:rPr sz="2600" u="heavy" spc="-2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6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ФГОС</a:t>
            </a:r>
            <a:r>
              <a:rPr sz="2600" u="heavy" spc="-2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600" u="heavy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ДО</a:t>
            </a:r>
            <a:r>
              <a:rPr sz="2600" dirty="0">
                <a:latin typeface="Times New Roman"/>
                <a:cs typeface="Times New Roman"/>
              </a:rPr>
              <a:t>,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п. </a:t>
            </a:r>
            <a:r>
              <a:rPr sz="2600" u="heavy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16</a:t>
            </a:r>
            <a:r>
              <a:rPr sz="2600" u="heavy" spc="-1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 </a:t>
            </a:r>
            <a:r>
              <a:rPr sz="2600" u="heavy" spc="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ФОП</a:t>
            </a:r>
            <a:r>
              <a:rPr sz="2600" u="heavy" spc="-3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 </a:t>
            </a:r>
            <a:r>
              <a:rPr sz="2600" u="heavy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ДО</a:t>
            </a:r>
            <a:r>
              <a:rPr sz="2600" dirty="0">
                <a:latin typeface="Times New Roman"/>
                <a:cs typeface="Times New Roman"/>
              </a:rPr>
              <a:t>).</a:t>
            </a:r>
            <a:endParaRPr sz="2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4050">
              <a:latin typeface="Times New Roman"/>
              <a:cs typeface="Times New Roman"/>
            </a:endParaRPr>
          </a:p>
          <a:p>
            <a:pPr marL="3175" algn="ctr">
              <a:lnSpc>
                <a:spcPct val="100000"/>
              </a:lnSpc>
              <a:spcBef>
                <a:spcPts val="5"/>
              </a:spcBef>
            </a:pPr>
            <a:r>
              <a:rPr sz="2800" b="1" spc="-25" dirty="0">
                <a:latin typeface="Times New Roman"/>
                <a:cs typeface="Times New Roman"/>
              </a:rPr>
              <a:t>ОБОСНОВАНИЕ</a:t>
            </a:r>
            <a:endParaRPr sz="2800">
              <a:latin typeface="Times New Roman"/>
              <a:cs typeface="Times New Roman"/>
            </a:endParaRPr>
          </a:p>
          <a:p>
            <a:pPr marL="12065" marR="5080" algn="ctr">
              <a:lnSpc>
                <a:spcPct val="90000"/>
              </a:lnSpc>
              <a:spcBef>
                <a:spcPts val="1015"/>
              </a:spcBef>
            </a:pPr>
            <a:r>
              <a:rPr sz="2600" spc="-10" dirty="0">
                <a:latin typeface="Times New Roman"/>
                <a:cs typeface="Times New Roman"/>
              </a:rPr>
              <a:t>Педагогическая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диагностика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–</a:t>
            </a:r>
            <a:r>
              <a:rPr sz="2600" spc="10" dirty="0">
                <a:latin typeface="Times New Roman"/>
                <a:cs typeface="Times New Roman"/>
              </a:rPr>
              <a:t> </a:t>
            </a:r>
            <a:r>
              <a:rPr sz="2600" spc="-15" dirty="0">
                <a:latin typeface="Times New Roman"/>
                <a:cs typeface="Times New Roman"/>
              </a:rPr>
              <a:t>это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15" dirty="0">
                <a:latin typeface="Times New Roman"/>
                <a:cs typeface="Times New Roman"/>
              </a:rPr>
              <a:t>механизм, </a:t>
            </a:r>
            <a:r>
              <a:rPr sz="2600" spc="-30" dirty="0">
                <a:latin typeface="Times New Roman"/>
                <a:cs typeface="Times New Roman"/>
              </a:rPr>
              <a:t>который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позволяет </a:t>
            </a:r>
            <a:r>
              <a:rPr sz="2600" spc="-63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выявить индивидуальные </a:t>
            </a:r>
            <a:r>
              <a:rPr sz="2600" spc="5" dirty="0">
                <a:latin typeface="Times New Roman"/>
                <a:cs typeface="Times New Roman"/>
              </a:rPr>
              <a:t>особенности </a:t>
            </a:r>
            <a:r>
              <a:rPr sz="2600" spc="-5" dirty="0">
                <a:latin typeface="Times New Roman"/>
                <a:cs typeface="Times New Roman"/>
              </a:rPr>
              <a:t>детей </a:t>
            </a:r>
            <a:r>
              <a:rPr sz="2600" spc="-25" dirty="0">
                <a:latin typeface="Times New Roman"/>
                <a:cs typeface="Times New Roman"/>
              </a:rPr>
              <a:t>дошкольного 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возраста, </a:t>
            </a:r>
            <a:r>
              <a:rPr sz="2600" spc="-5" dirty="0">
                <a:latin typeface="Times New Roman"/>
                <a:cs typeface="Times New Roman"/>
              </a:rPr>
              <a:t>связанных </a:t>
            </a:r>
            <a:r>
              <a:rPr sz="2600" dirty="0">
                <a:latin typeface="Times New Roman"/>
                <a:cs typeface="Times New Roman"/>
              </a:rPr>
              <a:t>с </a:t>
            </a:r>
            <a:r>
              <a:rPr sz="2600" spc="-20" dirty="0">
                <a:latin typeface="Times New Roman"/>
                <a:cs typeface="Times New Roman"/>
              </a:rPr>
              <a:t>оценкой </a:t>
            </a:r>
            <a:r>
              <a:rPr sz="2600" dirty="0">
                <a:latin typeface="Times New Roman"/>
                <a:cs typeface="Times New Roman"/>
              </a:rPr>
              <a:t>эффективности </a:t>
            </a:r>
            <a:r>
              <a:rPr sz="2600" spc="-5" dirty="0">
                <a:latin typeface="Times New Roman"/>
                <a:cs typeface="Times New Roman"/>
              </a:rPr>
              <a:t>педагогических 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действий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и осуществления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их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дальнейшего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планирования</a:t>
            </a:r>
            <a:endParaRPr sz="2600">
              <a:latin typeface="Times New Roman"/>
              <a:cs typeface="Times New Roman"/>
            </a:endParaRPr>
          </a:p>
          <a:p>
            <a:pPr marL="635" algn="ctr">
              <a:lnSpc>
                <a:spcPct val="100000"/>
              </a:lnSpc>
              <a:spcBef>
                <a:spcPts val="685"/>
              </a:spcBef>
            </a:pPr>
            <a:r>
              <a:rPr sz="2600" spc="-5" dirty="0">
                <a:solidFill>
                  <a:srgbClr val="006FC0"/>
                </a:solidFill>
                <a:latin typeface="Times New Roman"/>
                <a:cs typeface="Times New Roman"/>
              </a:rPr>
              <a:t>(</a:t>
            </a:r>
            <a:r>
              <a:rPr sz="26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п.</a:t>
            </a:r>
            <a:r>
              <a:rPr sz="2600" u="heavy" spc="-2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600" u="heavy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3.2.3</a:t>
            </a:r>
            <a:r>
              <a:rPr sz="2600" u="heavy" spc="-3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6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ФГОС</a:t>
            </a:r>
            <a:r>
              <a:rPr sz="2600" u="heavy" spc="-3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600" u="heavy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ДО</a:t>
            </a:r>
            <a:r>
              <a:rPr sz="2600" dirty="0">
                <a:solidFill>
                  <a:srgbClr val="006FC0"/>
                </a:solidFill>
                <a:latin typeface="Times New Roman"/>
                <a:cs typeface="Times New Roman"/>
              </a:rPr>
              <a:t>)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6841" y="667257"/>
            <a:ext cx="11048365" cy="1136015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12700" marR="5080" algn="just">
              <a:lnSpc>
                <a:spcPts val="2810"/>
              </a:lnSpc>
              <a:spcBef>
                <a:spcPts val="455"/>
              </a:spcBef>
            </a:pPr>
            <a:r>
              <a:rPr sz="2600" dirty="0"/>
              <a:t>Цель</a:t>
            </a:r>
            <a:r>
              <a:rPr sz="2600" spc="5" dirty="0"/>
              <a:t> </a:t>
            </a:r>
            <a:r>
              <a:rPr sz="2600" spc="-15" dirty="0"/>
              <a:t>педагогической</a:t>
            </a:r>
            <a:r>
              <a:rPr sz="2600" spc="-10" dirty="0"/>
              <a:t> </a:t>
            </a:r>
            <a:r>
              <a:rPr sz="2600" spc="-5" dirty="0"/>
              <a:t>диагностики</a:t>
            </a:r>
            <a:r>
              <a:rPr sz="2600" dirty="0"/>
              <a:t> </a:t>
            </a:r>
            <a:r>
              <a:rPr sz="2600" b="0" dirty="0">
                <a:latin typeface="Times New Roman"/>
                <a:cs typeface="Times New Roman"/>
              </a:rPr>
              <a:t>–</a:t>
            </a:r>
            <a:r>
              <a:rPr sz="2600" b="0" spc="5" dirty="0">
                <a:latin typeface="Times New Roman"/>
                <a:cs typeface="Times New Roman"/>
              </a:rPr>
              <a:t> </a:t>
            </a:r>
            <a:r>
              <a:rPr sz="2600" b="0" spc="-10" dirty="0">
                <a:latin typeface="Times New Roman"/>
                <a:cs typeface="Times New Roman"/>
              </a:rPr>
              <a:t>определить</a:t>
            </a:r>
            <a:r>
              <a:rPr sz="2600" b="0" spc="635" dirty="0">
                <a:latin typeface="Times New Roman"/>
                <a:cs typeface="Times New Roman"/>
              </a:rPr>
              <a:t> </a:t>
            </a:r>
            <a:r>
              <a:rPr sz="2600" b="0" spc="-10" dirty="0">
                <a:latin typeface="Times New Roman"/>
                <a:cs typeface="Times New Roman"/>
              </a:rPr>
              <a:t>уровень </a:t>
            </a:r>
            <a:r>
              <a:rPr sz="2600" b="0" spc="-5" dirty="0">
                <a:latin typeface="Times New Roman"/>
                <a:cs typeface="Times New Roman"/>
              </a:rPr>
              <a:t> сформированности</a:t>
            </a:r>
            <a:r>
              <a:rPr sz="2600" b="0" dirty="0">
                <a:latin typeface="Times New Roman"/>
                <a:cs typeface="Times New Roman"/>
              </a:rPr>
              <a:t> </a:t>
            </a:r>
            <a:r>
              <a:rPr sz="2600" b="0" spc="-10" dirty="0">
                <a:latin typeface="Times New Roman"/>
                <a:cs typeface="Times New Roman"/>
              </a:rPr>
              <a:t>знаний</a:t>
            </a:r>
            <a:r>
              <a:rPr sz="2600" b="0" spc="-5" dirty="0">
                <a:latin typeface="Times New Roman"/>
                <a:cs typeface="Times New Roman"/>
              </a:rPr>
              <a:t> </a:t>
            </a:r>
            <a:r>
              <a:rPr sz="2600" b="0" dirty="0">
                <a:latin typeface="Times New Roman"/>
                <a:cs typeface="Times New Roman"/>
              </a:rPr>
              <a:t>и</a:t>
            </a:r>
            <a:r>
              <a:rPr sz="2600" b="0" spc="5" dirty="0">
                <a:latin typeface="Times New Roman"/>
                <a:cs typeface="Times New Roman"/>
              </a:rPr>
              <a:t> </a:t>
            </a:r>
            <a:r>
              <a:rPr sz="2600" b="0" dirty="0">
                <a:latin typeface="Times New Roman"/>
                <a:cs typeface="Times New Roman"/>
              </a:rPr>
              <a:t>уровня</a:t>
            </a:r>
            <a:r>
              <a:rPr sz="2600" b="0" spc="5" dirty="0">
                <a:latin typeface="Times New Roman"/>
                <a:cs typeface="Times New Roman"/>
              </a:rPr>
              <a:t> </a:t>
            </a:r>
            <a:r>
              <a:rPr sz="2600" b="0" spc="-10" dirty="0">
                <a:latin typeface="Times New Roman"/>
                <a:cs typeface="Times New Roman"/>
              </a:rPr>
              <a:t>овладения</a:t>
            </a:r>
            <a:r>
              <a:rPr sz="2600" b="0" spc="-5" dirty="0">
                <a:latin typeface="Times New Roman"/>
                <a:cs typeface="Times New Roman"/>
              </a:rPr>
              <a:t> </a:t>
            </a:r>
            <a:r>
              <a:rPr sz="2600" b="0" spc="-30" dirty="0">
                <a:latin typeface="Times New Roman"/>
                <a:cs typeface="Times New Roman"/>
              </a:rPr>
              <a:t>ребенком</a:t>
            </a:r>
            <a:r>
              <a:rPr sz="2600" b="0" spc="-25" dirty="0">
                <a:latin typeface="Times New Roman"/>
                <a:cs typeface="Times New Roman"/>
              </a:rPr>
              <a:t> </a:t>
            </a:r>
            <a:r>
              <a:rPr sz="2600" b="0" spc="-10" dirty="0">
                <a:latin typeface="Times New Roman"/>
                <a:cs typeface="Times New Roman"/>
              </a:rPr>
              <a:t>каждым</a:t>
            </a:r>
            <a:r>
              <a:rPr sz="2600" b="0" spc="-5" dirty="0">
                <a:latin typeface="Times New Roman"/>
                <a:cs typeface="Times New Roman"/>
              </a:rPr>
              <a:t> </a:t>
            </a:r>
            <a:r>
              <a:rPr sz="2600" b="0" spc="-10" dirty="0">
                <a:latin typeface="Times New Roman"/>
                <a:cs typeface="Times New Roman"/>
              </a:rPr>
              <a:t>видом </a:t>
            </a:r>
            <a:r>
              <a:rPr sz="2600" b="0" spc="-5" dirty="0">
                <a:latin typeface="Times New Roman"/>
                <a:cs typeface="Times New Roman"/>
              </a:rPr>
              <a:t> </a:t>
            </a:r>
            <a:r>
              <a:rPr sz="2600" b="0" spc="-20" dirty="0">
                <a:latin typeface="Times New Roman"/>
                <a:cs typeface="Times New Roman"/>
              </a:rPr>
              <a:t>детской</a:t>
            </a:r>
            <a:r>
              <a:rPr sz="2600" b="0" spc="-10" dirty="0">
                <a:latin typeface="Times New Roman"/>
                <a:cs typeface="Times New Roman"/>
              </a:rPr>
              <a:t> </a:t>
            </a:r>
            <a:r>
              <a:rPr sz="2600" b="0" spc="5" dirty="0">
                <a:latin typeface="Times New Roman"/>
                <a:cs typeface="Times New Roman"/>
              </a:rPr>
              <a:t>деятельности</a:t>
            </a:r>
            <a:r>
              <a:rPr sz="2600" b="0" spc="-40" dirty="0">
                <a:latin typeface="Times New Roman"/>
                <a:cs typeface="Times New Roman"/>
              </a:rPr>
              <a:t> </a:t>
            </a:r>
            <a:r>
              <a:rPr sz="2600" b="0" dirty="0">
                <a:latin typeface="Times New Roman"/>
                <a:cs typeface="Times New Roman"/>
              </a:rPr>
              <a:t>в</a:t>
            </a:r>
            <a:r>
              <a:rPr sz="2600" b="0" spc="-10" dirty="0">
                <a:latin typeface="Times New Roman"/>
                <a:cs typeface="Times New Roman"/>
              </a:rPr>
              <a:t> </a:t>
            </a:r>
            <a:r>
              <a:rPr sz="2600" b="0" dirty="0">
                <a:latin typeface="Times New Roman"/>
                <a:cs typeface="Times New Roman"/>
              </a:rPr>
              <a:t>соответствии</a:t>
            </a:r>
            <a:r>
              <a:rPr sz="2600" b="0" spc="-40" dirty="0">
                <a:latin typeface="Times New Roman"/>
                <a:cs typeface="Times New Roman"/>
              </a:rPr>
              <a:t> </a:t>
            </a:r>
            <a:r>
              <a:rPr sz="2600" b="0" dirty="0">
                <a:latin typeface="Times New Roman"/>
                <a:cs typeface="Times New Roman"/>
              </a:rPr>
              <a:t>с</a:t>
            </a:r>
            <a:r>
              <a:rPr sz="2600" b="0" spc="-35" dirty="0">
                <a:latin typeface="Times New Roman"/>
                <a:cs typeface="Times New Roman"/>
              </a:rPr>
              <a:t> </a:t>
            </a:r>
            <a:r>
              <a:rPr sz="2600" b="0" dirty="0">
                <a:latin typeface="Times New Roman"/>
                <a:cs typeface="Times New Roman"/>
              </a:rPr>
              <a:t>возрастными</a:t>
            </a:r>
            <a:r>
              <a:rPr sz="2600" b="0" spc="-30" dirty="0">
                <a:latin typeface="Times New Roman"/>
                <a:cs typeface="Times New Roman"/>
              </a:rPr>
              <a:t> </a:t>
            </a:r>
            <a:r>
              <a:rPr sz="2600" b="0" dirty="0">
                <a:latin typeface="Times New Roman"/>
                <a:cs typeface="Times New Roman"/>
              </a:rPr>
              <a:t>особенностями.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86841" y="2744190"/>
            <a:ext cx="10982325" cy="1961514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259079">
              <a:lnSpc>
                <a:spcPct val="100000"/>
              </a:lnSpc>
              <a:spcBef>
                <a:spcPts val="795"/>
              </a:spcBef>
            </a:pPr>
            <a:r>
              <a:rPr sz="2600" b="1" spc="-15" dirty="0">
                <a:latin typeface="Times New Roman"/>
                <a:cs typeface="Times New Roman"/>
              </a:rPr>
              <a:t>Задачи</a:t>
            </a:r>
            <a:r>
              <a:rPr sz="2600" b="1" spc="-45" dirty="0">
                <a:latin typeface="Times New Roman"/>
                <a:cs typeface="Times New Roman"/>
              </a:rPr>
              <a:t> </a:t>
            </a:r>
            <a:r>
              <a:rPr sz="2600" b="1" spc="-10" dirty="0">
                <a:latin typeface="Times New Roman"/>
                <a:cs typeface="Times New Roman"/>
              </a:rPr>
              <a:t>педагогической</a:t>
            </a:r>
            <a:r>
              <a:rPr sz="2600" b="1" spc="-50" dirty="0">
                <a:latin typeface="Times New Roman"/>
                <a:cs typeface="Times New Roman"/>
              </a:rPr>
              <a:t> </a:t>
            </a:r>
            <a:r>
              <a:rPr sz="2600" b="1" dirty="0">
                <a:latin typeface="Times New Roman"/>
                <a:cs typeface="Times New Roman"/>
              </a:rPr>
              <a:t>диагностики:</a:t>
            </a:r>
            <a:endParaRPr sz="2600" dirty="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695"/>
              </a:spcBef>
              <a:buFont typeface="Arial MT"/>
              <a:buChar char="•"/>
              <a:tabLst>
                <a:tab pos="241300" algn="l"/>
              </a:tabLst>
            </a:pPr>
            <a:r>
              <a:rPr sz="2600" spc="-5" dirty="0">
                <a:latin typeface="Times New Roman"/>
                <a:cs typeface="Times New Roman"/>
              </a:rPr>
              <a:t>получить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информацию</a:t>
            </a:r>
            <a:r>
              <a:rPr sz="2600" dirty="0">
                <a:latin typeface="Times New Roman"/>
                <a:cs typeface="Times New Roman"/>
              </a:rPr>
              <a:t> об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индивидуальных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особенностях развития</a:t>
            </a:r>
            <a:r>
              <a:rPr sz="2600" spc="-15" dirty="0">
                <a:latin typeface="Times New Roman"/>
                <a:cs typeface="Times New Roman"/>
              </a:rPr>
              <a:t> ребенка;</a:t>
            </a:r>
            <a:endParaRPr sz="2600" dirty="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685"/>
              </a:spcBef>
              <a:buFont typeface="Arial MT"/>
              <a:buChar char="•"/>
              <a:tabLst>
                <a:tab pos="241300" algn="l"/>
              </a:tabLst>
            </a:pPr>
            <a:r>
              <a:rPr sz="2600" spc="-10" dirty="0" err="1">
                <a:latin typeface="Times New Roman"/>
                <a:cs typeface="Times New Roman"/>
              </a:rPr>
              <a:t>оптимизировать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5" dirty="0" err="1">
                <a:latin typeface="Times New Roman"/>
                <a:cs typeface="Times New Roman"/>
              </a:rPr>
              <a:t>работ</a:t>
            </a:r>
            <a:r>
              <a:rPr lang="ru-RU" sz="2600" spc="-5" dirty="0">
                <a:latin typeface="Times New Roman"/>
                <a:cs typeface="Times New Roman"/>
              </a:rPr>
              <a:t>у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с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группой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детей;</a:t>
            </a:r>
            <a:endParaRPr sz="2600" dirty="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685"/>
              </a:spcBef>
              <a:buFont typeface="Arial MT"/>
              <a:buChar char="•"/>
              <a:tabLst>
                <a:tab pos="241300" algn="l"/>
              </a:tabLst>
            </a:pPr>
            <a:r>
              <a:rPr sz="2600" spc="-10" dirty="0">
                <a:latin typeface="Times New Roman"/>
                <a:cs typeface="Times New Roman"/>
              </a:rPr>
              <a:t>совершенствовать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организацию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15" dirty="0">
                <a:latin typeface="Times New Roman"/>
                <a:cs typeface="Times New Roman"/>
              </a:rPr>
              <a:t>образовательного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5" dirty="0">
                <a:latin typeface="Times New Roman"/>
                <a:cs typeface="Times New Roman"/>
              </a:rPr>
              <a:t>процесса.</a:t>
            </a:r>
            <a:endParaRPr sz="2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056" y="0"/>
            <a:ext cx="1523238" cy="2079498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2050350" y="484073"/>
            <a:ext cx="9608250" cy="261161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5"/>
              </a:spcBef>
            </a:pPr>
            <a:r>
              <a:rPr lang="ru-RU" sz="2800" b="0" i="0" dirty="0">
                <a:solidFill>
                  <a:srgbClr val="000000"/>
                </a:solidFill>
                <a:effectLst/>
                <a:latin typeface="PT Serif" panose="020A0603040505020204" pitchFamily="18" charset="-52"/>
              </a:rPr>
              <a:t>Диагностика должна быть направлена на изучение </a:t>
            </a:r>
            <a:r>
              <a:rPr lang="ru-RU" sz="2800" b="0" i="0" u="sng" dirty="0">
                <a:solidFill>
                  <a:srgbClr val="000000"/>
                </a:solidFill>
                <a:effectLst/>
                <a:latin typeface="PT Serif" panose="020A0603040505020204" pitchFamily="18" charset="-52"/>
              </a:rPr>
              <a:t>деятельностных</a:t>
            </a:r>
            <a:r>
              <a:rPr lang="ru-RU" sz="2800" b="0" i="0" dirty="0">
                <a:solidFill>
                  <a:srgbClr val="000000"/>
                </a:solidFill>
                <a:effectLst/>
                <a:latin typeface="PT Serif" panose="020A0603040505020204" pitchFamily="18" charset="-52"/>
              </a:rPr>
              <a:t> умений ребенка, его интересов, предпочтений, способов взаимодействия со взрослыми и сверстниками (</a:t>
            </a:r>
            <a:r>
              <a:rPr lang="ru-RU" sz="2800" b="0" i="0" u="none" strike="noStrike" dirty="0">
                <a:solidFill>
                  <a:srgbClr val="329A32"/>
                </a:solidFill>
                <a:effectLst/>
                <a:latin typeface="PT Serif" panose="020A0603040505020204" pitchFamily="18" charset="-52"/>
                <a:hlinkClick r:id="rId3"/>
              </a:rPr>
              <a:t>п. 16.1</a:t>
            </a:r>
            <a:r>
              <a:rPr lang="ru-RU" sz="2800" b="0" i="0" dirty="0">
                <a:solidFill>
                  <a:srgbClr val="000000"/>
                </a:solidFill>
                <a:effectLst/>
                <a:latin typeface="PT Serif" panose="020A0603040505020204" pitchFamily="18" charset="-52"/>
              </a:rPr>
              <a:t> ФОП ДО). </a:t>
            </a:r>
          </a:p>
          <a:p>
            <a:pPr marL="12065" marR="5080" algn="ctr">
              <a:lnSpc>
                <a:spcPct val="100000"/>
              </a:lnSpc>
              <a:spcBef>
                <a:spcPts val="105"/>
              </a:spcBef>
            </a:pPr>
            <a:r>
              <a:rPr lang="ru-RU" sz="2800" b="0" i="0" dirty="0">
                <a:solidFill>
                  <a:srgbClr val="000000"/>
                </a:solidFill>
                <a:effectLst/>
                <a:latin typeface="PT Serif" panose="020A0603040505020204" pitchFamily="18" charset="-52"/>
              </a:rPr>
              <a:t>Она позволяет выявлять особенности и динамику развития ребенка.</a:t>
            </a:r>
            <a:endParaRPr sz="2600" dirty="0">
              <a:latin typeface="Times New Roman"/>
              <a:cs typeface="Times New Roman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="" xmlns:a16="http://schemas.microsoft.com/office/drawing/2014/main" id="{51A3C204-CFCE-EF7F-3AD8-6679A9153273}"/>
              </a:ext>
            </a:extLst>
          </p:cNvPr>
          <p:cNvSpPr txBox="1">
            <a:spLocks/>
          </p:cNvSpPr>
          <p:nvPr/>
        </p:nvSpPr>
        <p:spPr>
          <a:xfrm>
            <a:off x="304800" y="3581400"/>
            <a:ext cx="2819400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Times New Roman"/>
                <a:ea typeface="+mj-ea"/>
                <a:cs typeface="Times New Roman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ru-RU" sz="4400" kern="0" spc="-5" dirty="0">
                <a:solidFill>
                  <a:srgbClr val="FF0000"/>
                </a:solidFill>
                <a:latin typeface="Monotype Corsiva" panose="03010101010201010101" pitchFamily="66" charset="0"/>
              </a:rPr>
              <a:t>Внимание!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7BB30AE1-B38D-6F4D-A06E-4BB56ED8C4DB}"/>
              </a:ext>
            </a:extLst>
          </p:cNvPr>
          <p:cNvSpPr txBox="1"/>
          <p:nvPr/>
        </p:nvSpPr>
        <p:spPr>
          <a:xfrm>
            <a:off x="3200400" y="3760836"/>
            <a:ext cx="876300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Педагогическую диагностику проводят, чтобы проследить динамику развития конкретного ребенка по отношению к самому себе. Нельзя сравнивать результаты диагностики ребенка с результатами других детей</a:t>
            </a:r>
            <a:endParaRPr lang="ru-RU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09541" y="228600"/>
            <a:ext cx="35890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pc="-70" dirty="0"/>
              <a:t>КОГДА</a:t>
            </a:r>
            <a:r>
              <a:rPr lang="ru-RU" spc="-55" dirty="0"/>
              <a:t> </a:t>
            </a:r>
            <a:r>
              <a:rPr lang="ru-RU" spc="-25" dirty="0"/>
              <a:t>ПРОВОДИТЬ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70050" y="914400"/>
            <a:ext cx="11064749" cy="2882199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12700" marR="521970">
              <a:lnSpc>
                <a:spcPts val="2810"/>
              </a:lnSpc>
              <a:spcBef>
                <a:spcPts val="455"/>
              </a:spcBef>
            </a:pPr>
            <a:r>
              <a:rPr sz="2600" dirty="0">
                <a:latin typeface="Times New Roman"/>
                <a:cs typeface="Times New Roman"/>
              </a:rPr>
              <a:t>Сроки </a:t>
            </a:r>
            <a:r>
              <a:rPr sz="2600" spc="-10" dirty="0">
                <a:latin typeface="Times New Roman"/>
                <a:cs typeface="Times New Roman"/>
              </a:rPr>
              <a:t>проведения </a:t>
            </a:r>
            <a:r>
              <a:rPr sz="2600" spc="-15" dirty="0">
                <a:latin typeface="Times New Roman"/>
                <a:cs typeface="Times New Roman"/>
              </a:rPr>
              <a:t>педагогической </a:t>
            </a:r>
            <a:r>
              <a:rPr sz="2600" dirty="0">
                <a:latin typeface="Times New Roman"/>
                <a:cs typeface="Times New Roman"/>
              </a:rPr>
              <a:t>диагностики детский </a:t>
            </a:r>
            <a:r>
              <a:rPr sz="2600" spc="5" dirty="0">
                <a:latin typeface="Times New Roman"/>
                <a:cs typeface="Times New Roman"/>
              </a:rPr>
              <a:t>сад </a:t>
            </a:r>
            <a:r>
              <a:rPr sz="2600" spc="-5" dirty="0">
                <a:latin typeface="Times New Roman"/>
                <a:cs typeface="Times New Roman"/>
              </a:rPr>
              <a:t>определяет </a:t>
            </a:r>
            <a:r>
              <a:rPr sz="2600" spc="-6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самостоятельно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006FC0"/>
                </a:solidFill>
                <a:latin typeface="Times New Roman"/>
                <a:cs typeface="Times New Roman"/>
              </a:rPr>
              <a:t>(</a:t>
            </a:r>
            <a:r>
              <a:rPr sz="26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п.</a:t>
            </a:r>
            <a:r>
              <a:rPr sz="2600" u="heavy" spc="-2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600" u="heavy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16.5</a:t>
            </a:r>
            <a:r>
              <a:rPr sz="2600" u="heavy" spc="-1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600" u="heavy" spc="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ФОП</a:t>
            </a:r>
            <a:r>
              <a:rPr sz="2600" u="heavy" spc="-2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600" u="heavy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ДО</a:t>
            </a:r>
            <a:r>
              <a:rPr sz="2600" dirty="0">
                <a:solidFill>
                  <a:srgbClr val="006FC0"/>
                </a:solidFill>
                <a:latin typeface="Times New Roman"/>
                <a:cs typeface="Times New Roman"/>
              </a:rPr>
              <a:t>).</a:t>
            </a:r>
            <a:r>
              <a:rPr sz="2600" spc="-20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endParaRPr lang="ru-RU" sz="2600" spc="-20" dirty="0">
              <a:solidFill>
                <a:srgbClr val="006FC0"/>
              </a:solidFill>
              <a:latin typeface="Times New Roman"/>
              <a:cs typeface="Times New Roman"/>
            </a:endParaRPr>
          </a:p>
          <a:p>
            <a:pPr marL="469900" marR="521970" indent="-457200">
              <a:lnSpc>
                <a:spcPts val="2810"/>
              </a:lnSpc>
              <a:spcBef>
                <a:spcPts val="455"/>
              </a:spcBef>
              <a:buFont typeface="Arial" panose="020B0604020202020204" pitchFamily="34" charset="0"/>
              <a:buChar char="•"/>
            </a:pPr>
            <a:r>
              <a:rPr sz="2600" dirty="0">
                <a:latin typeface="Times New Roman"/>
                <a:cs typeface="Times New Roman"/>
              </a:rPr>
              <a:t>в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spc="-20" dirty="0">
                <a:latin typeface="Times New Roman"/>
                <a:cs typeface="Times New Roman"/>
              </a:rPr>
              <a:t>начале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учебного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30" dirty="0">
                <a:latin typeface="Times New Roman"/>
                <a:cs typeface="Times New Roman"/>
              </a:rPr>
              <a:t>года,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55" dirty="0">
                <a:latin typeface="Times New Roman"/>
                <a:cs typeface="Times New Roman"/>
              </a:rPr>
              <a:t>когда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ребенок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25" dirty="0">
                <a:latin typeface="Times New Roman"/>
                <a:cs typeface="Times New Roman"/>
              </a:rPr>
              <a:t>приходит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в</a:t>
            </a:r>
            <a:r>
              <a:rPr sz="2600" spc="10" dirty="0">
                <a:latin typeface="Times New Roman"/>
                <a:cs typeface="Times New Roman"/>
              </a:rPr>
              <a:t> </a:t>
            </a:r>
            <a:r>
              <a:rPr sz="2600" spc="-45" dirty="0">
                <a:latin typeface="Times New Roman"/>
                <a:cs typeface="Times New Roman"/>
              </a:rPr>
              <a:t>группу,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–</a:t>
            </a:r>
            <a:r>
              <a:rPr sz="2600" spc="1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стартовая </a:t>
            </a:r>
            <a:r>
              <a:rPr sz="2600" spc="-6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диагностика;</a:t>
            </a:r>
          </a:p>
          <a:p>
            <a:pPr marL="469900" marR="1588135" indent="-457200">
              <a:lnSpc>
                <a:spcPts val="2810"/>
              </a:lnSpc>
              <a:spcBef>
                <a:spcPts val="995"/>
              </a:spcBef>
              <a:buFont typeface="Arial" panose="020B0604020202020204" pitchFamily="34" charset="0"/>
              <a:buChar char="•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в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30" dirty="0">
                <a:latin typeface="Times New Roman"/>
                <a:cs typeface="Times New Roman"/>
              </a:rPr>
              <a:t>конце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учебного </a:t>
            </a:r>
            <a:r>
              <a:rPr sz="2600" spc="-30" dirty="0">
                <a:latin typeface="Times New Roman"/>
                <a:cs typeface="Times New Roman"/>
              </a:rPr>
              <a:t>года,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55" dirty="0">
                <a:latin typeface="Times New Roman"/>
                <a:cs typeface="Times New Roman"/>
              </a:rPr>
              <a:t>когда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5" dirty="0" err="1">
                <a:latin typeface="Times New Roman"/>
                <a:cs typeface="Times New Roman"/>
              </a:rPr>
              <a:t>ребенок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5" dirty="0" err="1">
                <a:latin typeface="Times New Roman"/>
                <a:cs typeface="Times New Roman"/>
              </a:rPr>
              <a:t>достигает</a:t>
            </a:r>
            <a:r>
              <a:rPr lang="ru-RU" sz="2600" spc="-15" dirty="0">
                <a:latin typeface="Times New Roman"/>
                <a:cs typeface="Times New Roman"/>
              </a:rPr>
              <a:t> </a:t>
            </a:r>
            <a:r>
              <a:rPr sz="2600" spc="-10" dirty="0" err="1">
                <a:latin typeface="Times New Roman"/>
                <a:cs typeface="Times New Roman"/>
              </a:rPr>
              <a:t>определенного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635" dirty="0">
                <a:latin typeface="Times New Roman"/>
                <a:cs typeface="Times New Roman"/>
              </a:rPr>
              <a:t> </a:t>
            </a:r>
            <a:r>
              <a:rPr sz="2600" spc="-20" dirty="0">
                <a:latin typeface="Times New Roman"/>
                <a:cs typeface="Times New Roman"/>
              </a:rPr>
              <a:t>психологического</a:t>
            </a:r>
            <a:r>
              <a:rPr sz="2600" spc="-5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возраста,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– финальная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диагностика</a:t>
            </a:r>
          </a:p>
          <a:p>
            <a:pPr marL="259079">
              <a:lnSpc>
                <a:spcPct val="100000"/>
              </a:lnSpc>
              <a:spcBef>
                <a:spcPts val="640"/>
              </a:spcBef>
            </a:pPr>
            <a:r>
              <a:rPr sz="2600" spc="-5" dirty="0">
                <a:solidFill>
                  <a:srgbClr val="006FC0"/>
                </a:solidFill>
                <a:latin typeface="Times New Roman"/>
                <a:cs typeface="Times New Roman"/>
              </a:rPr>
              <a:t>(</a:t>
            </a:r>
            <a:r>
              <a:rPr sz="26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п.</a:t>
            </a:r>
            <a:r>
              <a:rPr sz="2600" u="heavy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 13</a:t>
            </a:r>
            <a:r>
              <a:rPr sz="26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 </a:t>
            </a:r>
            <a:r>
              <a:rPr sz="2600" u="heavy" spc="-2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рекомендаций </a:t>
            </a:r>
            <a:r>
              <a:rPr sz="26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Министерства</a:t>
            </a:r>
            <a:r>
              <a:rPr sz="2600" u="heavy" spc="-4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 </a:t>
            </a:r>
            <a:r>
              <a:rPr sz="2600" u="heavy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просвещения</a:t>
            </a:r>
            <a:r>
              <a:rPr sz="2600" u="heavy" spc="-2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 </a:t>
            </a:r>
            <a:r>
              <a:rPr sz="2600" u="heavy" spc="-2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от</a:t>
            </a:r>
            <a:r>
              <a:rPr sz="2600" u="heavy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 21.07.2023</a:t>
            </a:r>
            <a:r>
              <a:rPr sz="2600" u="heavy" spc="-3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 </a:t>
            </a:r>
            <a:r>
              <a:rPr sz="2600" u="heavy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№</a:t>
            </a:r>
            <a:r>
              <a:rPr sz="2600" u="heavy" spc="-2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 </a:t>
            </a:r>
            <a:r>
              <a:rPr sz="2600" u="heavy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б/н</a:t>
            </a:r>
            <a:r>
              <a:rPr sz="2600" dirty="0">
                <a:solidFill>
                  <a:srgbClr val="006FC0"/>
                </a:solidFill>
                <a:latin typeface="Times New Roman"/>
                <a:cs typeface="Times New Roman"/>
              </a:rPr>
              <a:t>)</a:t>
            </a:r>
            <a:endParaRPr sz="2600" dirty="0">
              <a:latin typeface="Times New Roman"/>
              <a:cs typeface="Times New Roman"/>
            </a:endParaRPr>
          </a:p>
        </p:txBody>
      </p:sp>
      <p:sp>
        <p:nvSpPr>
          <p:cNvPr id="4" name="object 2">
            <a:extLst>
              <a:ext uri="{FF2B5EF4-FFF2-40B4-BE49-F238E27FC236}">
                <a16:creationId xmlns="" xmlns:a16="http://schemas.microsoft.com/office/drawing/2014/main" id="{7DC8A412-1CF1-A6FC-B4D6-E7489D1A12ED}"/>
              </a:ext>
            </a:extLst>
          </p:cNvPr>
          <p:cNvSpPr txBox="1">
            <a:spLocks/>
          </p:cNvSpPr>
          <p:nvPr/>
        </p:nvSpPr>
        <p:spPr>
          <a:xfrm>
            <a:off x="304800" y="4015134"/>
            <a:ext cx="2819400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Times New Roman"/>
                <a:ea typeface="+mj-ea"/>
                <a:cs typeface="Times New Roman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ru-RU" sz="4400" kern="0" spc="-5" dirty="0">
                <a:solidFill>
                  <a:srgbClr val="FF0000"/>
                </a:solidFill>
                <a:latin typeface="Monotype Corsiva" panose="03010101010201010101" pitchFamily="66" charset="0"/>
              </a:rPr>
              <a:t>Внимание!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1106E67B-CDEC-1173-1A01-14EEE5F42BCA}"/>
              </a:ext>
            </a:extLst>
          </p:cNvPr>
          <p:cNvSpPr txBox="1"/>
          <p:nvPr/>
        </p:nvSpPr>
        <p:spPr>
          <a:xfrm>
            <a:off x="3810000" y="4030279"/>
            <a:ext cx="73914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4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читывайте адаптационный период дошкольников.</a:t>
            </a:r>
          </a:p>
          <a:p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Учитывайте время поступления ребенка в детский сад. Для ребенка, который пришел в группу в течение года, проведите диагностику в момент поступления и используйте ее результаты как результаты стартовой.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16400" y="260680"/>
            <a:ext cx="7527799" cy="2598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ts val="1700"/>
              </a:lnSpc>
              <a:spcBef>
                <a:spcPts val="1800"/>
              </a:spcBef>
            </a:pPr>
            <a:r>
              <a:rPr lang="ru-RU" sz="2800" b="1" dirty="0">
                <a:effectLst/>
                <a:latin typeface="Times New Roman" panose="02020603050405020304" pitchFamily="18" charset="0"/>
              </a:rPr>
              <a:t>Этапы проведения </a:t>
            </a:r>
            <a:r>
              <a:rPr lang="ru-RU" sz="2800" b="1" dirty="0" err="1">
                <a:effectLst/>
                <a:latin typeface="Times New Roman" panose="02020603050405020304" pitchFamily="18" charset="0"/>
              </a:rPr>
              <a:t>педдиагностики</a:t>
            </a:r>
            <a:endParaRPr lang="ru-RU" sz="2800" b="1" dirty="0">
              <a:effectLst/>
              <a:latin typeface="Times New Roman" panose="02020603050405020304" pitchFamily="18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="" xmlns:a16="http://schemas.microsoft.com/office/drawing/2014/main" id="{770C9A4F-B8B8-229D-FB29-728D68BB33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1086331"/>
              </p:ext>
            </p:extLst>
          </p:nvPr>
        </p:nvGraphicFramePr>
        <p:xfrm>
          <a:off x="1143000" y="914400"/>
          <a:ext cx="9753600" cy="55430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4249">
                  <a:extLst>
                    <a:ext uri="{9D8B030D-6E8A-4147-A177-3AD203B41FA5}">
                      <a16:colId xmlns="" xmlns:a16="http://schemas.microsoft.com/office/drawing/2014/main" val="1648757866"/>
                    </a:ext>
                  </a:extLst>
                </a:gridCol>
                <a:gridCol w="2998678">
                  <a:extLst>
                    <a:ext uri="{9D8B030D-6E8A-4147-A177-3AD203B41FA5}">
                      <a16:colId xmlns="" xmlns:a16="http://schemas.microsoft.com/office/drawing/2014/main" val="505497625"/>
                    </a:ext>
                  </a:extLst>
                </a:gridCol>
                <a:gridCol w="6310673">
                  <a:extLst>
                    <a:ext uri="{9D8B030D-6E8A-4147-A177-3AD203B41FA5}">
                      <a16:colId xmlns="" xmlns:a16="http://schemas.microsoft.com/office/drawing/2014/main" val="2507047460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>
                        <a:lnSpc>
                          <a:spcPts val="1460"/>
                        </a:lnSpc>
                        <a:spcAft>
                          <a:spcPts val="300"/>
                        </a:spcAft>
                      </a:pPr>
                      <a:endParaRPr lang="ru-RU" sz="700" b="1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21062" marR="21062" marT="21062" marB="2106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60"/>
                        </a:lnSpc>
                        <a:spcAft>
                          <a:spcPts val="3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Этап</a:t>
                      </a:r>
                      <a:endParaRPr lang="ru-RU" sz="1600" b="1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62" marR="21062" marT="21062" marB="2106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60"/>
                        </a:lnSpc>
                        <a:spcAft>
                          <a:spcPts val="3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работы</a:t>
                      </a:r>
                      <a:endParaRPr lang="ru-RU" sz="1600" b="1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62" marR="21062" marT="21062" marB="21062" anchor="ctr"/>
                </a:tc>
                <a:extLst>
                  <a:ext uri="{0D108BD9-81ED-4DB2-BD59-A6C34878D82A}">
                    <a16:rowId xmlns="" xmlns:a16="http://schemas.microsoft.com/office/drawing/2014/main" val="3241661225"/>
                  </a:ext>
                </a:extLst>
              </a:tr>
              <a:tr h="867409">
                <a:tc>
                  <a:txBody>
                    <a:bodyPr/>
                    <a:lstStyle/>
                    <a:p>
                      <a:pPr>
                        <a:lnSpc>
                          <a:spcPts val="1460"/>
                        </a:lnSpc>
                        <a:spcAft>
                          <a:spcPts val="300"/>
                        </a:spcAft>
                      </a:pPr>
                      <a:endParaRPr lang="ru-RU" sz="7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21062" marR="21062" marT="21062" marB="2106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460"/>
                        </a:lnSpc>
                        <a:spcAft>
                          <a:spcPts val="3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Организационно-подготовительный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62" marR="21062" marT="21062" marB="21062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500"/>
                        </a:lnSpc>
                        <a:buFont typeface="Wingdings" panose="05000000000000000000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Наметить план работы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buFont typeface="Wingdings" panose="05000000000000000000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Определить методы сбора информации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buFont typeface="Wingdings" panose="05000000000000000000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Определить форму фиксации данных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062" marR="21062" marT="21062" marB="21062" anchor="ctr"/>
                </a:tc>
                <a:extLst>
                  <a:ext uri="{0D108BD9-81ED-4DB2-BD59-A6C34878D82A}">
                    <a16:rowId xmlns="" xmlns:a16="http://schemas.microsoft.com/office/drawing/2014/main" val="745963053"/>
                  </a:ext>
                </a:extLst>
              </a:tr>
              <a:tr h="1543346">
                <a:tc>
                  <a:txBody>
                    <a:bodyPr/>
                    <a:lstStyle/>
                    <a:p>
                      <a:pPr>
                        <a:lnSpc>
                          <a:spcPts val="1460"/>
                        </a:lnSpc>
                        <a:spcAft>
                          <a:spcPts val="300"/>
                        </a:spcAft>
                      </a:pPr>
                      <a:endParaRPr lang="ru-RU" sz="7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21062" marR="21062" marT="21062" marB="2106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460"/>
                        </a:lnSpc>
                        <a:spcAft>
                          <a:spcPts val="3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Диагностический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62" marR="21062" marT="21062" marB="2106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460"/>
                        </a:lnSpc>
                        <a:spcAft>
                          <a:spcPts val="3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Собрать информацию разными методами: 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buFont typeface="Wingdings" panose="05000000000000000000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наблюдение,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buFont typeface="Wingdings" panose="05000000000000000000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свободные беседы с детьми,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buFont typeface="Wingdings" panose="05000000000000000000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анализ продуктов детской деятельности,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buFont typeface="Wingdings" panose="05000000000000000000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специальные диагностические ситуации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062" marR="21062" marT="21062" marB="21062" anchor="ctr"/>
                </a:tc>
                <a:extLst>
                  <a:ext uri="{0D108BD9-81ED-4DB2-BD59-A6C34878D82A}">
                    <a16:rowId xmlns="" xmlns:a16="http://schemas.microsoft.com/office/drawing/2014/main" val="2511226899"/>
                  </a:ext>
                </a:extLst>
              </a:tr>
              <a:tr h="1078639">
                <a:tc>
                  <a:txBody>
                    <a:bodyPr/>
                    <a:lstStyle/>
                    <a:p>
                      <a:pPr>
                        <a:lnSpc>
                          <a:spcPts val="1460"/>
                        </a:lnSpc>
                        <a:spcAft>
                          <a:spcPts val="300"/>
                        </a:spcAft>
                      </a:pPr>
                      <a:endParaRPr lang="ru-RU" sz="7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21062" marR="21062" marT="21062" marB="2106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460"/>
                        </a:lnSpc>
                        <a:spcAft>
                          <a:spcPts val="3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Аналитический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62" marR="21062" marT="21062" marB="21062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500"/>
                        </a:lnSpc>
                        <a:buFont typeface="Wingdings" panose="05000000000000000000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Проанализировать полученные результаты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buFont typeface="Wingdings" panose="05000000000000000000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Сопоставить результаты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buFont typeface="Wingdings" panose="05000000000000000000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Определить цель и задачи индивидуальной работы с ребенком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062" marR="21062" marT="21062" marB="21062" anchor="ctr"/>
                </a:tc>
                <a:extLst>
                  <a:ext uri="{0D108BD9-81ED-4DB2-BD59-A6C34878D82A}">
                    <a16:rowId xmlns="" xmlns:a16="http://schemas.microsoft.com/office/drawing/2014/main" val="4066172395"/>
                  </a:ext>
                </a:extLst>
              </a:tr>
              <a:tr h="1078639">
                <a:tc>
                  <a:txBody>
                    <a:bodyPr/>
                    <a:lstStyle/>
                    <a:p>
                      <a:pPr>
                        <a:lnSpc>
                          <a:spcPts val="1460"/>
                        </a:lnSpc>
                        <a:spcAft>
                          <a:spcPts val="300"/>
                        </a:spcAft>
                      </a:pPr>
                      <a:endParaRPr lang="ru-RU" sz="7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21062" marR="21062" marT="21062" marB="2106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460"/>
                        </a:lnSpc>
                        <a:spcAft>
                          <a:spcPts val="3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Коррекционный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62" marR="21062" marT="21062" marB="21062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500"/>
                        </a:lnSpc>
                        <a:buFont typeface="Wingdings" panose="05000000000000000000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Скорректировать педагогическую работу с дошкольником по освоению ОП ДО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buFont typeface="Wingdings" panose="05000000000000000000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Проследить динамику развития каждого ребенка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062" marR="21062" marT="21062" marB="21062" anchor="ctr"/>
                </a:tc>
                <a:extLst>
                  <a:ext uri="{0D108BD9-81ED-4DB2-BD59-A6C34878D82A}">
                    <a16:rowId xmlns="" xmlns:a16="http://schemas.microsoft.com/office/drawing/2014/main" val="238369530"/>
                  </a:ext>
                </a:extLst>
              </a:tr>
              <a:tr h="441640">
                <a:tc>
                  <a:txBody>
                    <a:bodyPr/>
                    <a:lstStyle/>
                    <a:p>
                      <a:pPr>
                        <a:lnSpc>
                          <a:spcPts val="1460"/>
                        </a:lnSpc>
                        <a:spcAft>
                          <a:spcPts val="30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21062" marR="21062" marT="21062" marB="2106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460"/>
                        </a:lnSpc>
                        <a:spcAft>
                          <a:spcPts val="3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Результативный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62" marR="21062" marT="21062" marB="2106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460"/>
                        </a:lnSpc>
                        <a:spcAft>
                          <a:spcPts val="3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Спроектировать педагогическую работу на новый учебный год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62" marR="21062" marT="21062" marB="21062" anchor="ctr"/>
                </a:tc>
                <a:extLst>
                  <a:ext uri="{0D108BD9-81ED-4DB2-BD59-A6C34878D82A}">
                    <a16:rowId xmlns="" xmlns:a16="http://schemas.microsoft.com/office/drawing/2014/main" val="30067206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7290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16401" y="260680"/>
            <a:ext cx="46304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5" dirty="0"/>
              <a:t>МЕТОДЫ</a:t>
            </a:r>
            <a:r>
              <a:rPr spc="-70" dirty="0"/>
              <a:t> </a:t>
            </a:r>
            <a:r>
              <a:rPr spc="-5" dirty="0"/>
              <a:t>ДИАГНОСТИКИ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87297" y="1406778"/>
            <a:ext cx="9722485" cy="241412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105"/>
              </a:spcBef>
              <a:buClr>
                <a:srgbClr val="000000"/>
              </a:buClr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2600" spc="-25" dirty="0" err="1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наблюдение</a:t>
            </a:r>
            <a:r>
              <a:rPr sz="2600" spc="-25" dirty="0">
                <a:latin typeface="Times New Roman"/>
                <a:cs typeface="Times New Roman"/>
              </a:rPr>
              <a:t>;</a:t>
            </a:r>
            <a:endParaRPr sz="2700" dirty="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buClr>
                <a:srgbClr val="000000"/>
              </a:buClr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2600" spc="-10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свободные</a:t>
            </a:r>
            <a:r>
              <a:rPr sz="2600" spc="-55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600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беседы</a:t>
            </a:r>
            <a:r>
              <a:rPr sz="2600" spc="-20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600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с</a:t>
            </a:r>
            <a:r>
              <a:rPr sz="2600" spc="-15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600" dirty="0" err="1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детьми</a:t>
            </a:r>
            <a:r>
              <a:rPr sz="2600" dirty="0">
                <a:latin typeface="Times New Roman"/>
                <a:cs typeface="Times New Roman"/>
              </a:rPr>
              <a:t>;</a:t>
            </a:r>
            <a:endParaRPr sz="2700" u="sng" dirty="0">
              <a:latin typeface="Times New Roman"/>
              <a:cs typeface="Times New Roman"/>
            </a:endParaRPr>
          </a:p>
          <a:p>
            <a:pPr marL="299085" marR="5080" indent="-287020">
              <a:lnSpc>
                <a:spcPct val="100000"/>
              </a:lnSpc>
              <a:buClr>
                <a:srgbClr val="000000"/>
              </a:buClr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2600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анализ </a:t>
            </a:r>
            <a:r>
              <a:rPr sz="2600" spc="-15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продуктов </a:t>
            </a:r>
            <a:r>
              <a:rPr sz="2600" spc="-20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детской </a:t>
            </a:r>
            <a:r>
              <a:rPr sz="2600" spc="5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деятельности</a:t>
            </a:r>
            <a:r>
              <a:rPr sz="2600" spc="5" dirty="0">
                <a:latin typeface="Times New Roman"/>
                <a:cs typeface="Times New Roman"/>
              </a:rPr>
              <a:t>: </a:t>
            </a:r>
            <a:r>
              <a:rPr sz="2600" spc="-20" dirty="0">
                <a:latin typeface="Times New Roman"/>
                <a:cs typeface="Times New Roman"/>
              </a:rPr>
              <a:t>рисунков, </a:t>
            </a:r>
            <a:r>
              <a:rPr sz="2600" spc="-10" dirty="0">
                <a:latin typeface="Times New Roman"/>
                <a:cs typeface="Times New Roman"/>
              </a:rPr>
              <a:t>работ </a:t>
            </a:r>
            <a:r>
              <a:rPr sz="2600" spc="-5" dirty="0">
                <a:latin typeface="Times New Roman"/>
                <a:cs typeface="Times New Roman"/>
              </a:rPr>
              <a:t>по </a:t>
            </a:r>
            <a:r>
              <a:rPr sz="2600" spc="-15" dirty="0">
                <a:latin typeface="Times New Roman"/>
                <a:cs typeface="Times New Roman"/>
              </a:rPr>
              <a:t>лепке, </a:t>
            </a:r>
            <a:r>
              <a:rPr sz="2600" spc="-63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аппликации,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10" dirty="0">
                <a:latin typeface="Times New Roman"/>
                <a:cs typeface="Times New Roman"/>
              </a:rPr>
              <a:t>построек,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10" dirty="0" err="1">
                <a:latin typeface="Times New Roman"/>
                <a:cs typeface="Times New Roman"/>
              </a:rPr>
              <a:t>поделок</a:t>
            </a:r>
            <a:r>
              <a:rPr sz="2600" spc="-10" dirty="0">
                <a:latin typeface="Times New Roman"/>
                <a:cs typeface="Times New Roman"/>
              </a:rPr>
              <a:t>;</a:t>
            </a:r>
            <a:endParaRPr sz="2700" dirty="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spcBef>
                <a:spcPts val="5"/>
              </a:spcBef>
              <a:buClr>
                <a:srgbClr val="000000"/>
              </a:buClr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2600" spc="-5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специальные</a:t>
            </a:r>
            <a:r>
              <a:rPr sz="2600" spc="-30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600" spc="5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диагностические</a:t>
            </a:r>
            <a:r>
              <a:rPr sz="2600" spc="-30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600" spc="-10" dirty="0" err="1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ситуации</a:t>
            </a:r>
            <a:r>
              <a:rPr sz="2600" spc="-10" dirty="0">
                <a:latin typeface="Times New Roman"/>
                <a:cs typeface="Times New Roman"/>
              </a:rPr>
              <a:t>;</a:t>
            </a:r>
            <a:endParaRPr sz="2700" dirty="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buClr>
                <a:srgbClr val="000000"/>
              </a:buClr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2600" spc="-5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дополнительные</a:t>
            </a:r>
            <a:r>
              <a:rPr sz="2600" spc="-70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600" spc="-15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методики</a:t>
            </a:r>
            <a:endParaRPr sz="2600" dirty="0">
              <a:latin typeface="Times New Roman"/>
              <a:cs typeface="Times New Roman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6DF74609-8940-5AA4-486A-ACA8A6DA67E2}"/>
              </a:ext>
            </a:extLst>
          </p:cNvPr>
          <p:cNvSpPr txBox="1"/>
          <p:nvPr/>
        </p:nvSpPr>
        <p:spPr>
          <a:xfrm>
            <a:off x="5638800" y="3874499"/>
            <a:ext cx="609452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проводит диагностику в естественных условиях, в разных видах деятельности, </a:t>
            </a:r>
          </a:p>
          <a:p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специфичных для детей раннего и дошкольного возрастов во время занятий, дидактических игр, наблюдений на прогулке, в процессе бесед и реализации образовательных проектов. Для диагностики педагоги используют произвольные 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малоформализованные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диагностические методы (</a:t>
            </a:r>
            <a:r>
              <a:rPr lang="ru-RU" sz="2000" b="0" i="1" u="none" strike="noStrike" dirty="0">
                <a:solidFill>
                  <a:srgbClr val="329A3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п. 16.6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ФОП ДО).</a:t>
            </a: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19400" y="335104"/>
            <a:ext cx="5333999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ru-RU" spc="-70" dirty="0"/>
              <a:t> Ориентиры для наблюдений:</a:t>
            </a:r>
            <a:endParaRPr lang="ru-RU" spc="-25" dirty="0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69A4E116-C721-2F8B-BC56-569B6E5D706C}"/>
              </a:ext>
            </a:extLst>
          </p:cNvPr>
          <p:cNvSpPr txBox="1"/>
          <p:nvPr/>
        </p:nvSpPr>
        <p:spPr>
          <a:xfrm>
            <a:off x="990600" y="2811603"/>
            <a:ext cx="102108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rgbClr val="000000"/>
                </a:solidFill>
                <a:effectLst/>
                <a:latin typeface="PT Serif" panose="020A0603040505020204" pitchFamily="18" charset="-52"/>
              </a:rPr>
              <a:t>частота проявления каждого показателя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(указывает на периодичность и степень устойчивости показателя)</a:t>
            </a:r>
            <a:endParaRPr lang="ru-RU" sz="2000" b="0" i="1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rgbClr val="000000"/>
                </a:solidFill>
                <a:effectLst/>
                <a:latin typeface="PT Serif" panose="020A0603040505020204" pitchFamily="18" charset="-52"/>
              </a:rPr>
              <a:t>самостоятельность выполнения показателя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(позволяет определить зону актуального и ближайшего развития ребенка)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rgbClr val="000000"/>
                </a:solidFill>
                <a:effectLst/>
                <a:latin typeface="PT Serif" panose="020A0603040505020204" pitchFamily="18" charset="-52"/>
              </a:rPr>
              <a:t>инициативность ребенка в деятельности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(свидетельствует о проявлении субъектности ребенка в деятельности и взаимодействии)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dirty="0">
              <a:solidFill>
                <a:srgbClr val="000000"/>
              </a:solidFill>
              <a:latin typeface="PT Serif" panose="020A0603040505020204" pitchFamily="18" charset="-52"/>
            </a:endParaRPr>
          </a:p>
          <a:p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4D335D3-099C-F573-DC49-68CC175B9B5F}"/>
              </a:ext>
            </a:extLst>
          </p:cNvPr>
          <p:cNvSpPr txBox="1"/>
          <p:nvPr/>
        </p:nvSpPr>
        <p:spPr>
          <a:xfrm>
            <a:off x="1371600" y="876299"/>
            <a:ext cx="9296400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sz="2600" spc="-15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возрастные характеристики развития ребенка</a:t>
            </a:r>
          </a:p>
          <a:p>
            <a:endParaRPr lang="ru-RU" sz="1200" spc="-15" dirty="0">
              <a:uFill>
                <a:solidFill>
                  <a:srgbClr val="0462C1"/>
                </a:solidFill>
              </a:uFill>
              <a:latin typeface="Times New Roman"/>
              <a:cs typeface="Times New Roman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Планируемые результаты реализации Федеральной Программы выступают как обобщенные показатели возможных достижений детей на разных этапах дошкольного детства в соответствующих образовательных областях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6" name="object 2">
            <a:extLst>
              <a:ext uri="{FF2B5EF4-FFF2-40B4-BE49-F238E27FC236}">
                <a16:creationId xmlns="" xmlns:a16="http://schemas.microsoft.com/office/drawing/2014/main" id="{92F27FD8-1F8F-E423-FC2F-2E1647144220}"/>
              </a:ext>
            </a:extLst>
          </p:cNvPr>
          <p:cNvSpPr txBox="1">
            <a:spLocks/>
          </p:cNvSpPr>
          <p:nvPr/>
        </p:nvSpPr>
        <p:spPr>
          <a:xfrm>
            <a:off x="2895600" y="2476737"/>
            <a:ext cx="5333999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Times New Roman"/>
                <a:ea typeface="+mj-ea"/>
                <a:cs typeface="Times New Roman"/>
              </a:defRPr>
            </a:lvl1pPr>
          </a:lstStyle>
          <a:p>
            <a:pPr marL="12700" algn="ctr">
              <a:spcBef>
                <a:spcPts val="95"/>
              </a:spcBef>
            </a:pPr>
            <a:r>
              <a:rPr lang="ru-RU" kern="0" spc="-70" dirty="0"/>
              <a:t> Критерии анализа:</a:t>
            </a:r>
            <a:endParaRPr lang="ru-RU" kern="0" spc="-25" dirty="0"/>
          </a:p>
        </p:txBody>
      </p:sp>
    </p:spTree>
    <p:extLst>
      <p:ext uri="{BB962C8B-B14F-4D97-AF65-F5344CB8AC3E}">
        <p14:creationId xmlns:p14="http://schemas.microsoft.com/office/powerpoint/2010/main" val="5595669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="" xmlns:a16="http://schemas.microsoft.com/office/drawing/2014/main" id="{8C5178E4-D54E-76D1-7D9C-3496966F4536}"/>
              </a:ext>
            </a:extLst>
          </p:cNvPr>
          <p:cNvSpPr txBox="1">
            <a:spLocks/>
          </p:cNvSpPr>
          <p:nvPr/>
        </p:nvSpPr>
        <p:spPr>
          <a:xfrm>
            <a:off x="3048000" y="37969"/>
            <a:ext cx="6400800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spcBef>
                <a:spcPts val="95"/>
              </a:spcBef>
            </a:pPr>
            <a:r>
              <a:rPr lang="ru-RU" sz="2800" b="1" spc="-70" dirty="0">
                <a:latin typeface="Times New Roman"/>
                <a:cs typeface="Times New Roman"/>
              </a:rPr>
              <a:t> </a:t>
            </a:r>
            <a:r>
              <a:rPr lang="ru-RU" sz="2800" b="1" kern="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Фиксация результатов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C39C750F-108C-B593-4162-E8FFED2E13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699468"/>
            <a:ext cx="10363200" cy="502548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584F8074-20B0-EA12-45C3-097516EC312D}"/>
              </a:ext>
            </a:extLst>
          </p:cNvPr>
          <p:cNvSpPr txBox="1"/>
          <p:nvPr/>
        </p:nvSpPr>
        <p:spPr>
          <a:xfrm>
            <a:off x="228600" y="576084"/>
            <a:ext cx="9906000" cy="11233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276733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Карты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разработаны</a:t>
            </a:r>
            <a:r>
              <a:rPr kumimoji="0" lang="ru-RU" sz="20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на</a:t>
            </a:r>
            <a:r>
              <a:rPr kumimoji="0" lang="ru-RU" sz="2000" b="0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 </a:t>
            </a:r>
            <a:r>
              <a:rPr kumimoji="0" lang="ru-RU" sz="2000" b="0" i="0" u="none" strike="noStrike" kern="1200" cap="none" spc="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основе</a:t>
            </a:r>
            <a:r>
              <a:rPr kumimoji="0" lang="ru-RU" sz="2000" b="0" i="0" u="none" strike="noStrike" kern="12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 </a:t>
            </a:r>
            <a:r>
              <a:rPr kumimoji="0" lang="ru-RU" sz="2000" b="0" i="0" u="heavy" strike="noStrike" kern="1200" cap="none" spc="10" normalizeH="0" baseline="0" noProof="0" dirty="0">
                <a:ln>
                  <a:noFill/>
                </a:ln>
                <a:solidFill>
                  <a:srgbClr val="0462C1"/>
                </a:solidFill>
                <a:effectLst/>
                <a:uLnTx/>
                <a:uFill>
                  <a:solidFill>
                    <a:srgbClr val="0462C1"/>
                  </a:solidFill>
                </a:uFill>
                <a:latin typeface="Times New Roman"/>
                <a:ea typeface="+mn-ea"/>
                <a:cs typeface="Times New Roman"/>
                <a:hlinkClick r:id="rId3"/>
              </a:rPr>
              <a:t>ФОП</a:t>
            </a:r>
            <a:r>
              <a:rPr kumimoji="0" lang="ru-RU" sz="2000" b="0" i="0" u="heavy" strike="noStrike" kern="1200" cap="none" spc="-5" normalizeH="0" baseline="0" noProof="0" dirty="0">
                <a:ln>
                  <a:noFill/>
                </a:ln>
                <a:solidFill>
                  <a:srgbClr val="0462C1"/>
                </a:solidFill>
                <a:effectLst/>
                <a:uLnTx/>
                <a:uFill>
                  <a:solidFill>
                    <a:srgbClr val="0462C1"/>
                  </a:solidFill>
                </a:uFill>
                <a:latin typeface="Times New Roman"/>
                <a:ea typeface="+mn-ea"/>
                <a:cs typeface="Times New Roman"/>
                <a:hlinkClick r:id="rId3"/>
              </a:rPr>
              <a:t> </a:t>
            </a:r>
            <a:r>
              <a:rPr kumimoji="0" lang="ru-RU" sz="2000" b="0" i="0" u="heavy" strike="noStrike" kern="1200" cap="none" spc="0" normalizeH="0" baseline="0" noProof="0" dirty="0">
                <a:ln>
                  <a:noFill/>
                </a:ln>
                <a:solidFill>
                  <a:srgbClr val="0462C1"/>
                </a:solidFill>
                <a:effectLst/>
                <a:uLnTx/>
                <a:uFill>
                  <a:solidFill>
                    <a:srgbClr val="0462C1"/>
                  </a:solidFill>
                </a:uFill>
                <a:latin typeface="Times New Roman"/>
                <a:ea typeface="+mn-ea"/>
                <a:cs typeface="Times New Roman"/>
                <a:hlinkClick r:id="rId3"/>
              </a:rPr>
              <a:t>ДО</a:t>
            </a:r>
            <a:r>
              <a:rPr kumimoji="0" lang="ru-RU" sz="2000" b="0" i="0" u="none" strike="noStrike" kern="1200" cap="none" spc="-10" normalizeH="0" baseline="0" noProof="0" dirty="0">
                <a:ln>
                  <a:noFill/>
                </a:ln>
                <a:solidFill>
                  <a:srgbClr val="0462C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  <a:hlinkClick r:id="rId3"/>
              </a:rPr>
              <a:t>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и </a:t>
            </a:r>
            <a:r>
              <a:rPr kumimoji="0" lang="ru-RU" sz="2000" b="0" i="0" u="heavy" strike="noStrike" kern="1200" cap="none" spc="-10" normalizeH="0" baseline="0" noProof="0" dirty="0">
                <a:ln>
                  <a:noFill/>
                </a:ln>
                <a:solidFill>
                  <a:srgbClr val="0462C1"/>
                </a:solidFill>
                <a:effectLst/>
                <a:uLnTx/>
                <a:uFill>
                  <a:solidFill>
                    <a:srgbClr val="0462C1"/>
                  </a:solidFill>
                </a:uFill>
                <a:latin typeface="Times New Roman"/>
                <a:ea typeface="+mn-ea"/>
                <a:cs typeface="Times New Roman"/>
              </a:rPr>
              <a:t>методических </a:t>
            </a:r>
            <a:r>
              <a:rPr kumimoji="0" lang="ru-RU" sz="2000" b="0" i="0" u="none" strike="noStrike" kern="1200" cap="none" spc="-635" normalizeH="0" baseline="0" noProof="0" dirty="0">
                <a:ln>
                  <a:noFill/>
                </a:ln>
                <a:solidFill>
                  <a:srgbClr val="0462C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 </a:t>
            </a:r>
            <a:r>
              <a:rPr kumimoji="0" lang="ru-RU" sz="2000" b="0" i="0" u="heavy" strike="noStrike" kern="1200" cap="none" spc="-20" normalizeH="0" baseline="0" noProof="0" dirty="0">
                <a:ln>
                  <a:noFill/>
                </a:ln>
                <a:solidFill>
                  <a:srgbClr val="0462C1"/>
                </a:solidFill>
                <a:effectLst/>
                <a:uLnTx/>
                <a:uFill>
                  <a:solidFill>
                    <a:srgbClr val="0462C1"/>
                  </a:solidFill>
                </a:uFill>
                <a:latin typeface="Times New Roman"/>
                <a:ea typeface="+mn-ea"/>
                <a:cs typeface="Times New Roman"/>
                <a:hlinkClick r:id="rId4"/>
              </a:rPr>
              <a:t>рекомендаций</a:t>
            </a:r>
            <a:r>
              <a:rPr kumimoji="0" lang="ru-RU" sz="2000" b="0" i="0" u="none" strike="noStrike" kern="1200" cap="none" spc="-35" normalizeH="0" baseline="0" noProof="0" dirty="0">
                <a:ln>
                  <a:noFill/>
                </a:ln>
                <a:solidFill>
                  <a:srgbClr val="0462C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  <a:hlinkClick r:id="rId4"/>
              </a:rPr>
              <a:t> </a:t>
            </a:r>
            <a:r>
              <a:rPr kumimoji="0" lang="ru-RU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  <a:hlinkClick r:id="rId4"/>
              </a:rPr>
              <a:t>Министерства</a:t>
            </a:r>
            <a:r>
              <a:rPr kumimoji="0" lang="ru-RU" sz="2000" b="0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  <a:hlinkClick r:id="rId4"/>
              </a:rPr>
              <a:t>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  <a:hlinkClick r:id="rId4"/>
              </a:rPr>
              <a:t>просвещения.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448</TotalTime>
  <Words>674</Words>
  <Application>Microsoft Office PowerPoint</Application>
  <PresentationFormat>Произвольный</PresentationFormat>
  <Paragraphs>91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Презентация PowerPoint</vt:lpstr>
      <vt:lpstr>ЗАЧЕМ ПРОВОДИТЬ</vt:lpstr>
      <vt:lpstr>Цель педагогической диагностики – определить уровень  сформированности знаний и уровня овладения ребенком каждым видом  детской деятельности в соответствии с возрастными особенностями.</vt:lpstr>
      <vt:lpstr>Презентация PowerPoint</vt:lpstr>
      <vt:lpstr>КОГДА ПРОВОДИТЬ</vt:lpstr>
      <vt:lpstr>Этапы проведения педдиагностики</vt:lpstr>
      <vt:lpstr>МЕТОДЫ ДИАГНОСТИКИ</vt:lpstr>
      <vt:lpstr> Ориентиры для наблюдений:</vt:lpstr>
      <vt:lpstr>Презентация PowerPoint</vt:lpstr>
      <vt:lpstr>Презентация PowerPoint</vt:lpstr>
      <vt:lpstr>Фиксация итогов мониторинга</vt:lpstr>
      <vt:lpstr> Результаты  диагностики </vt:lpstr>
      <vt:lpstr>ВНИМАНИЕ</vt:lpstr>
      <vt:lpstr>Психологическая диагностика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проводить педагогическую диагностику по ФОП ДО</dc:title>
  <dc:creator>777</dc:creator>
  <cp:lastModifiedBy>User</cp:lastModifiedBy>
  <cp:revision>6</cp:revision>
  <dcterms:created xsi:type="dcterms:W3CDTF">2023-11-08T06:10:23Z</dcterms:created>
  <dcterms:modified xsi:type="dcterms:W3CDTF">2023-12-13T02:35:03Z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2023-10-25T00:00:00Z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2023-11-08T00:00:00Z</vt:filetime>
  </property>
</Properties>
</file>